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5695" y="5944933"/>
            <a:ext cx="6530340" cy="913130"/>
          </a:xfrm>
          <a:custGeom>
            <a:avLst/>
            <a:gdLst/>
            <a:ahLst/>
            <a:cxnLst/>
            <a:rect l="l" t="t" r="r" b="b"/>
            <a:pathLst>
              <a:path w="6530340" h="913129">
                <a:moveTo>
                  <a:pt x="114278" y="21357"/>
                </a:moveTo>
                <a:lnTo>
                  <a:pt x="4849024" y="913064"/>
                </a:lnTo>
                <a:lnTo>
                  <a:pt x="6529878" y="913064"/>
                </a:lnTo>
                <a:lnTo>
                  <a:pt x="114278" y="21357"/>
                </a:lnTo>
                <a:close/>
              </a:path>
              <a:path w="6530340" h="913129">
                <a:moveTo>
                  <a:pt x="876" y="0"/>
                </a:moveTo>
                <a:lnTo>
                  <a:pt x="0" y="5473"/>
                </a:lnTo>
                <a:lnTo>
                  <a:pt x="114278" y="21357"/>
                </a:lnTo>
                <a:lnTo>
                  <a:pt x="876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47623" y="5939015"/>
            <a:ext cx="4869180" cy="919480"/>
          </a:xfrm>
          <a:custGeom>
            <a:avLst/>
            <a:gdLst/>
            <a:ahLst/>
            <a:cxnLst/>
            <a:rect l="l" t="t" r="r" b="b"/>
            <a:pathLst>
              <a:path w="4869180" h="919479">
                <a:moveTo>
                  <a:pt x="0" y="0"/>
                </a:moveTo>
                <a:lnTo>
                  <a:pt x="10566" y="6349"/>
                </a:lnTo>
                <a:lnTo>
                  <a:pt x="3825193" y="918983"/>
                </a:lnTo>
                <a:lnTo>
                  <a:pt x="4869172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9674"/>
            <a:ext cx="4529328" cy="10683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84472"/>
            <a:ext cx="4495148" cy="107352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376" y="571500"/>
            <a:ext cx="6003036" cy="44805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792985"/>
            <a:ext cx="12192000" cy="506501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179317" y="3756025"/>
            <a:ext cx="478790" cy="351790"/>
          </a:xfrm>
          <a:custGeom>
            <a:avLst/>
            <a:gdLst/>
            <a:ahLst/>
            <a:cxnLst/>
            <a:rect l="l" t="t" r="r" b="b"/>
            <a:pathLst>
              <a:path w="478789" h="351789">
                <a:moveTo>
                  <a:pt x="239141" y="0"/>
                </a:moveTo>
                <a:lnTo>
                  <a:pt x="0" y="175894"/>
                </a:lnTo>
                <a:lnTo>
                  <a:pt x="239141" y="351789"/>
                </a:lnTo>
                <a:lnTo>
                  <a:pt x="478281" y="175894"/>
                </a:lnTo>
                <a:lnTo>
                  <a:pt x="239141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151758" y="3728592"/>
            <a:ext cx="533400" cy="407034"/>
          </a:xfrm>
          <a:custGeom>
            <a:avLst/>
            <a:gdLst/>
            <a:ahLst/>
            <a:cxnLst/>
            <a:rect l="l" t="t" r="r" b="b"/>
            <a:pathLst>
              <a:path w="533400" h="407035">
                <a:moveTo>
                  <a:pt x="266699" y="0"/>
                </a:moveTo>
                <a:lnTo>
                  <a:pt x="258238" y="1333"/>
                </a:lnTo>
                <a:lnTo>
                  <a:pt x="250444" y="5333"/>
                </a:lnTo>
                <a:lnTo>
                  <a:pt x="11303" y="181228"/>
                </a:lnTo>
                <a:lnTo>
                  <a:pt x="4191" y="186308"/>
                </a:lnTo>
                <a:lnTo>
                  <a:pt x="0" y="194563"/>
                </a:lnTo>
                <a:lnTo>
                  <a:pt x="0" y="212089"/>
                </a:lnTo>
                <a:lnTo>
                  <a:pt x="4191" y="220344"/>
                </a:lnTo>
                <a:lnTo>
                  <a:pt x="11303" y="225424"/>
                </a:lnTo>
                <a:lnTo>
                  <a:pt x="250444" y="401319"/>
                </a:lnTo>
                <a:lnTo>
                  <a:pt x="258238" y="405320"/>
                </a:lnTo>
                <a:lnTo>
                  <a:pt x="266700" y="406653"/>
                </a:lnTo>
                <a:lnTo>
                  <a:pt x="275161" y="405320"/>
                </a:lnTo>
                <a:lnTo>
                  <a:pt x="282956" y="401319"/>
                </a:lnTo>
                <a:lnTo>
                  <a:pt x="322323" y="372363"/>
                </a:lnTo>
                <a:lnTo>
                  <a:pt x="266700" y="372363"/>
                </a:lnTo>
                <a:lnTo>
                  <a:pt x="36830" y="203326"/>
                </a:lnTo>
                <a:lnTo>
                  <a:pt x="266700" y="34289"/>
                </a:lnTo>
                <a:lnTo>
                  <a:pt x="322323" y="34289"/>
                </a:lnTo>
                <a:lnTo>
                  <a:pt x="282956" y="5333"/>
                </a:lnTo>
                <a:lnTo>
                  <a:pt x="275161" y="1333"/>
                </a:lnTo>
                <a:lnTo>
                  <a:pt x="266699" y="0"/>
                </a:lnTo>
                <a:close/>
              </a:path>
              <a:path w="533400" h="407035">
                <a:moveTo>
                  <a:pt x="322323" y="34289"/>
                </a:moveTo>
                <a:lnTo>
                  <a:pt x="266700" y="34289"/>
                </a:lnTo>
                <a:lnTo>
                  <a:pt x="496569" y="203326"/>
                </a:lnTo>
                <a:lnTo>
                  <a:pt x="266700" y="372363"/>
                </a:lnTo>
                <a:lnTo>
                  <a:pt x="322323" y="372363"/>
                </a:lnTo>
                <a:lnTo>
                  <a:pt x="522096" y="225424"/>
                </a:lnTo>
                <a:lnTo>
                  <a:pt x="529208" y="220344"/>
                </a:lnTo>
                <a:lnTo>
                  <a:pt x="533400" y="212089"/>
                </a:lnTo>
                <a:lnTo>
                  <a:pt x="533400" y="194563"/>
                </a:lnTo>
                <a:lnTo>
                  <a:pt x="529208" y="186308"/>
                </a:lnTo>
                <a:lnTo>
                  <a:pt x="522096" y="181228"/>
                </a:lnTo>
                <a:lnTo>
                  <a:pt x="322323" y="34289"/>
                </a:lnTo>
                <a:close/>
              </a:path>
              <a:path w="533400" h="407035">
                <a:moveTo>
                  <a:pt x="266700" y="48005"/>
                </a:moveTo>
                <a:lnTo>
                  <a:pt x="55372" y="203326"/>
                </a:lnTo>
                <a:lnTo>
                  <a:pt x="266700" y="358647"/>
                </a:lnTo>
                <a:lnTo>
                  <a:pt x="285189" y="345058"/>
                </a:lnTo>
                <a:lnTo>
                  <a:pt x="266700" y="345058"/>
                </a:lnTo>
                <a:lnTo>
                  <a:pt x="73914" y="203326"/>
                </a:lnTo>
                <a:lnTo>
                  <a:pt x="266700" y="61594"/>
                </a:lnTo>
                <a:lnTo>
                  <a:pt x="285189" y="61594"/>
                </a:lnTo>
                <a:lnTo>
                  <a:pt x="266700" y="48005"/>
                </a:lnTo>
                <a:close/>
              </a:path>
              <a:path w="533400" h="407035">
                <a:moveTo>
                  <a:pt x="285189" y="61594"/>
                </a:moveTo>
                <a:lnTo>
                  <a:pt x="266700" y="61594"/>
                </a:lnTo>
                <a:lnTo>
                  <a:pt x="459358" y="203326"/>
                </a:lnTo>
                <a:lnTo>
                  <a:pt x="266700" y="345058"/>
                </a:lnTo>
                <a:lnTo>
                  <a:pt x="285189" y="345058"/>
                </a:lnTo>
                <a:lnTo>
                  <a:pt x="478028" y="203326"/>
                </a:lnTo>
                <a:lnTo>
                  <a:pt x="285189" y="61594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822820" y="4937760"/>
            <a:ext cx="464184" cy="365760"/>
          </a:xfrm>
          <a:custGeom>
            <a:avLst/>
            <a:gdLst/>
            <a:ahLst/>
            <a:cxnLst/>
            <a:rect l="l" t="t" r="r" b="b"/>
            <a:pathLst>
              <a:path w="464184" h="365760">
                <a:moveTo>
                  <a:pt x="232155" y="0"/>
                </a:moveTo>
                <a:lnTo>
                  <a:pt x="0" y="182879"/>
                </a:lnTo>
                <a:lnTo>
                  <a:pt x="232155" y="365759"/>
                </a:lnTo>
                <a:lnTo>
                  <a:pt x="464184" y="182879"/>
                </a:lnTo>
                <a:lnTo>
                  <a:pt x="232155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795389" y="4910264"/>
            <a:ext cx="519430" cy="421005"/>
          </a:xfrm>
          <a:custGeom>
            <a:avLst/>
            <a:gdLst/>
            <a:ahLst/>
            <a:cxnLst/>
            <a:rect l="l" t="t" r="r" b="b"/>
            <a:pathLst>
              <a:path w="519429" h="421004">
                <a:moveTo>
                  <a:pt x="259540" y="0"/>
                </a:moveTo>
                <a:lnTo>
                  <a:pt x="250656" y="1476"/>
                </a:lnTo>
                <a:lnTo>
                  <a:pt x="242569" y="5905"/>
                </a:lnTo>
                <a:lnTo>
                  <a:pt x="3809" y="193992"/>
                </a:lnTo>
                <a:lnTo>
                  <a:pt x="0" y="201993"/>
                </a:lnTo>
                <a:lnTo>
                  <a:pt x="0" y="218757"/>
                </a:lnTo>
                <a:lnTo>
                  <a:pt x="3809" y="226758"/>
                </a:lnTo>
                <a:lnTo>
                  <a:pt x="242569" y="414845"/>
                </a:lnTo>
                <a:lnTo>
                  <a:pt x="250656" y="419274"/>
                </a:lnTo>
                <a:lnTo>
                  <a:pt x="259540" y="420751"/>
                </a:lnTo>
                <a:lnTo>
                  <a:pt x="268448" y="419274"/>
                </a:lnTo>
                <a:lnTo>
                  <a:pt x="276605" y="414845"/>
                </a:lnTo>
                <a:lnTo>
                  <a:pt x="312860" y="386270"/>
                </a:lnTo>
                <a:lnTo>
                  <a:pt x="259587" y="386270"/>
                </a:lnTo>
                <a:lnTo>
                  <a:pt x="36321" y="210375"/>
                </a:lnTo>
                <a:lnTo>
                  <a:pt x="259587" y="34480"/>
                </a:lnTo>
                <a:lnTo>
                  <a:pt x="312860" y="34480"/>
                </a:lnTo>
                <a:lnTo>
                  <a:pt x="276605" y="5905"/>
                </a:lnTo>
                <a:lnTo>
                  <a:pt x="268448" y="1476"/>
                </a:lnTo>
                <a:lnTo>
                  <a:pt x="259540" y="0"/>
                </a:lnTo>
                <a:close/>
              </a:path>
              <a:path w="519429" h="421004">
                <a:moveTo>
                  <a:pt x="312860" y="34480"/>
                </a:moveTo>
                <a:lnTo>
                  <a:pt x="259587" y="34480"/>
                </a:lnTo>
                <a:lnTo>
                  <a:pt x="482726" y="210375"/>
                </a:lnTo>
                <a:lnTo>
                  <a:pt x="259587" y="386270"/>
                </a:lnTo>
                <a:lnTo>
                  <a:pt x="312860" y="386270"/>
                </a:lnTo>
                <a:lnTo>
                  <a:pt x="508634" y="231965"/>
                </a:lnTo>
                <a:lnTo>
                  <a:pt x="515365" y="226758"/>
                </a:lnTo>
                <a:lnTo>
                  <a:pt x="519175" y="218757"/>
                </a:lnTo>
                <a:lnTo>
                  <a:pt x="519175" y="201993"/>
                </a:lnTo>
                <a:lnTo>
                  <a:pt x="515365" y="193992"/>
                </a:lnTo>
                <a:lnTo>
                  <a:pt x="508634" y="188785"/>
                </a:lnTo>
                <a:lnTo>
                  <a:pt x="312860" y="34480"/>
                </a:lnTo>
                <a:close/>
              </a:path>
              <a:path w="519429" h="421004">
                <a:moveTo>
                  <a:pt x="259587" y="48450"/>
                </a:moveTo>
                <a:lnTo>
                  <a:pt x="54101" y="210375"/>
                </a:lnTo>
                <a:lnTo>
                  <a:pt x="259587" y="372300"/>
                </a:lnTo>
                <a:lnTo>
                  <a:pt x="277477" y="358203"/>
                </a:lnTo>
                <a:lnTo>
                  <a:pt x="259587" y="358203"/>
                </a:lnTo>
                <a:lnTo>
                  <a:pt x="71881" y="210375"/>
                </a:lnTo>
                <a:lnTo>
                  <a:pt x="259587" y="62547"/>
                </a:lnTo>
                <a:lnTo>
                  <a:pt x="277477" y="62547"/>
                </a:lnTo>
                <a:lnTo>
                  <a:pt x="259587" y="48450"/>
                </a:lnTo>
                <a:close/>
              </a:path>
              <a:path w="519429" h="421004">
                <a:moveTo>
                  <a:pt x="277477" y="62547"/>
                </a:moveTo>
                <a:lnTo>
                  <a:pt x="259587" y="62547"/>
                </a:lnTo>
                <a:lnTo>
                  <a:pt x="447293" y="210375"/>
                </a:lnTo>
                <a:lnTo>
                  <a:pt x="259587" y="358203"/>
                </a:lnTo>
                <a:lnTo>
                  <a:pt x="277477" y="358203"/>
                </a:lnTo>
                <a:lnTo>
                  <a:pt x="465074" y="210375"/>
                </a:lnTo>
                <a:lnTo>
                  <a:pt x="277477" y="62547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63460" y="1766061"/>
            <a:ext cx="1856105" cy="624840"/>
          </a:xfrm>
          <a:custGeom>
            <a:avLst/>
            <a:gdLst/>
            <a:ahLst/>
            <a:cxnLst/>
            <a:rect l="l" t="t" r="r" b="b"/>
            <a:pathLst>
              <a:path w="1856105" h="624839">
                <a:moveTo>
                  <a:pt x="1855571" y="504190"/>
                </a:moveTo>
                <a:lnTo>
                  <a:pt x="1855508" y="121920"/>
                </a:lnTo>
                <a:lnTo>
                  <a:pt x="1845475" y="73660"/>
                </a:lnTo>
                <a:lnTo>
                  <a:pt x="1818678" y="34290"/>
                </a:lnTo>
                <a:lnTo>
                  <a:pt x="1816938" y="33020"/>
                </a:lnTo>
                <a:lnTo>
                  <a:pt x="1810042" y="27940"/>
                </a:lnTo>
                <a:lnTo>
                  <a:pt x="1768259" y="5080"/>
                </a:lnTo>
                <a:lnTo>
                  <a:pt x="1744129" y="0"/>
                </a:lnTo>
                <a:lnTo>
                  <a:pt x="121183" y="0"/>
                </a:lnTo>
                <a:lnTo>
                  <a:pt x="73520" y="10160"/>
                </a:lnTo>
                <a:lnTo>
                  <a:pt x="34861" y="36830"/>
                </a:lnTo>
                <a:lnTo>
                  <a:pt x="9042" y="76200"/>
                </a:lnTo>
                <a:lnTo>
                  <a:pt x="25" y="121920"/>
                </a:lnTo>
                <a:lnTo>
                  <a:pt x="0" y="504190"/>
                </a:lnTo>
                <a:lnTo>
                  <a:pt x="762" y="516890"/>
                </a:lnTo>
                <a:lnTo>
                  <a:pt x="15417" y="562610"/>
                </a:lnTo>
                <a:lnTo>
                  <a:pt x="45504" y="598170"/>
                </a:lnTo>
                <a:lnTo>
                  <a:pt x="87312" y="621030"/>
                </a:lnTo>
                <a:lnTo>
                  <a:pt x="111467" y="624840"/>
                </a:lnTo>
                <a:lnTo>
                  <a:pt x="1746796" y="624840"/>
                </a:lnTo>
                <a:lnTo>
                  <a:pt x="1792643" y="609600"/>
                </a:lnTo>
                <a:lnTo>
                  <a:pt x="1816328" y="593090"/>
                </a:lnTo>
                <a:lnTo>
                  <a:pt x="1820710" y="589280"/>
                </a:lnTo>
                <a:lnTo>
                  <a:pt x="1846491" y="548640"/>
                </a:lnTo>
                <a:lnTo>
                  <a:pt x="1855127" y="514350"/>
                </a:lnTo>
                <a:lnTo>
                  <a:pt x="1855571" y="504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5695" y="5944933"/>
            <a:ext cx="6530340" cy="913130"/>
          </a:xfrm>
          <a:custGeom>
            <a:avLst/>
            <a:gdLst/>
            <a:ahLst/>
            <a:cxnLst/>
            <a:rect l="l" t="t" r="r" b="b"/>
            <a:pathLst>
              <a:path w="6530340" h="913129">
                <a:moveTo>
                  <a:pt x="114278" y="21357"/>
                </a:moveTo>
                <a:lnTo>
                  <a:pt x="4849024" y="913064"/>
                </a:lnTo>
                <a:lnTo>
                  <a:pt x="6529878" y="913064"/>
                </a:lnTo>
                <a:lnTo>
                  <a:pt x="114278" y="21357"/>
                </a:lnTo>
                <a:close/>
              </a:path>
              <a:path w="6530340" h="913129">
                <a:moveTo>
                  <a:pt x="876" y="0"/>
                </a:moveTo>
                <a:lnTo>
                  <a:pt x="0" y="5473"/>
                </a:lnTo>
                <a:lnTo>
                  <a:pt x="114278" y="21357"/>
                </a:lnTo>
                <a:lnTo>
                  <a:pt x="876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47623" y="5939015"/>
            <a:ext cx="4869180" cy="919480"/>
          </a:xfrm>
          <a:custGeom>
            <a:avLst/>
            <a:gdLst/>
            <a:ahLst/>
            <a:cxnLst/>
            <a:rect l="l" t="t" r="r" b="b"/>
            <a:pathLst>
              <a:path w="4869180" h="919479">
                <a:moveTo>
                  <a:pt x="0" y="0"/>
                </a:moveTo>
                <a:lnTo>
                  <a:pt x="10566" y="6349"/>
                </a:lnTo>
                <a:lnTo>
                  <a:pt x="3825193" y="918983"/>
                </a:lnTo>
                <a:lnTo>
                  <a:pt x="4869172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789674"/>
            <a:ext cx="4529328" cy="10683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784472"/>
            <a:ext cx="4495148" cy="10735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857" y="1762760"/>
            <a:ext cx="10762284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5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8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Relationship Id="rId4" Type="http://schemas.openxmlformats.org/officeDocument/2006/relationships/image" Target="../media/image55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53000"/>
            <a:ext cx="12192000" cy="1905000"/>
            <a:chOff x="0" y="4953000"/>
            <a:chExt cx="12192000" cy="1905000"/>
          </a:xfrm>
        </p:grpSpPr>
        <p:sp>
          <p:nvSpPr>
            <p:cNvPr id="3" name="object 3"/>
            <p:cNvSpPr/>
            <p:nvPr/>
          </p:nvSpPr>
          <p:spPr>
            <a:xfrm>
              <a:off x="2250058" y="4953000"/>
              <a:ext cx="9942195" cy="488315"/>
            </a:xfrm>
            <a:custGeom>
              <a:avLst/>
              <a:gdLst/>
              <a:ahLst/>
              <a:cxnLst/>
              <a:rect l="l" t="t" r="r" b="b"/>
              <a:pathLst>
                <a:path w="9942195" h="488314">
                  <a:moveTo>
                    <a:pt x="9941941" y="0"/>
                  </a:moveTo>
                  <a:lnTo>
                    <a:pt x="0" y="289941"/>
                  </a:lnTo>
                  <a:lnTo>
                    <a:pt x="9941941" y="488188"/>
                  </a:lnTo>
                  <a:lnTo>
                    <a:pt x="9941941" y="0"/>
                  </a:lnTo>
                  <a:close/>
                </a:path>
              </a:pathLst>
            </a:custGeom>
            <a:solidFill>
              <a:srgbClr val="9FCADC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462" y="5237734"/>
              <a:ext cx="12044045" cy="788670"/>
            </a:xfrm>
            <a:custGeom>
              <a:avLst/>
              <a:gdLst/>
              <a:ahLst/>
              <a:cxnLst/>
              <a:rect l="l" t="t" r="r" b="b"/>
              <a:pathLst>
                <a:path w="12044045" h="788670">
                  <a:moveTo>
                    <a:pt x="12043537" y="0"/>
                  </a:moveTo>
                  <a:lnTo>
                    <a:pt x="0" y="0"/>
                  </a:lnTo>
                  <a:lnTo>
                    <a:pt x="12043537" y="788669"/>
                  </a:lnTo>
                  <a:lnTo>
                    <a:pt x="12043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98718"/>
              <a:ext cx="12191999" cy="1859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91907"/>
              <a:ext cx="12192000" cy="80208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1608" y="1627632"/>
            <a:ext cx="7456932" cy="1764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55242"/>
            <a:ext cx="1023048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>
                <a:latin typeface="Lucida Sans Unicode"/>
                <a:cs typeface="Lucida Sans Unicode"/>
              </a:rPr>
              <a:t>A network </a:t>
            </a:r>
            <a:r>
              <a:rPr dirty="0" sz="3200" spc="-5">
                <a:latin typeface="Lucida Sans Unicode"/>
                <a:cs typeface="Lucida Sans Unicode"/>
              </a:rPr>
              <a:t>topology </a:t>
            </a:r>
            <a:r>
              <a:rPr dirty="0" sz="3200">
                <a:latin typeface="Lucida Sans Unicode"/>
                <a:cs typeface="Lucida Sans Unicode"/>
              </a:rPr>
              <a:t>is the </a:t>
            </a:r>
            <a:r>
              <a:rPr dirty="0" sz="3200" spc="-5">
                <a:latin typeface="Lucida Sans Unicode"/>
                <a:cs typeface="Lucida Sans Unicode"/>
              </a:rPr>
              <a:t>arrangement </a:t>
            </a:r>
            <a:r>
              <a:rPr dirty="0" sz="3200">
                <a:latin typeface="Lucida Sans Unicode"/>
                <a:cs typeface="Lucida Sans Unicode"/>
              </a:rPr>
              <a:t>of a </a:t>
            </a:r>
            <a:r>
              <a:rPr dirty="0" sz="3200" spc="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network,</a:t>
            </a:r>
            <a:r>
              <a:rPr dirty="0" sz="3200" spc="-2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including</a:t>
            </a:r>
            <a:r>
              <a:rPr dirty="0" sz="3200" spc="-1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its </a:t>
            </a:r>
            <a:r>
              <a:rPr dirty="0" sz="3200">
                <a:latin typeface="Lucida Sans Unicode"/>
                <a:cs typeface="Lucida Sans Unicode"/>
              </a:rPr>
              <a:t>nodes</a:t>
            </a:r>
            <a:r>
              <a:rPr dirty="0" sz="3200" spc="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and</a:t>
            </a:r>
            <a:r>
              <a:rPr dirty="0" sz="3200" spc="-10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connecting</a:t>
            </a:r>
            <a:r>
              <a:rPr dirty="0" sz="3200" spc="-2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lines.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4503420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5464" y="4114800"/>
            <a:ext cx="8023098" cy="26098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1470405"/>
            <a:ext cx="10623550" cy="2322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20955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400" spc="-5">
                <a:latin typeface="Lucida Sans Unicode"/>
                <a:cs typeface="Lucida Sans Unicode"/>
              </a:rPr>
              <a:t>Bus</a:t>
            </a:r>
            <a:r>
              <a:rPr dirty="0" sz="2400" spc="-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topology is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5">
                <a:latin typeface="Lucida Sans Unicode"/>
                <a:cs typeface="Lucida Sans Unicode"/>
              </a:rPr>
              <a:t> specific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kind of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network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topology in </a:t>
            </a:r>
            <a:r>
              <a:rPr dirty="0" sz="2400">
                <a:latin typeface="Lucida Sans Unicode"/>
                <a:cs typeface="Lucida Sans Unicode"/>
              </a:rPr>
              <a:t>which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all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of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 </a:t>
            </a:r>
            <a:r>
              <a:rPr dirty="0" sz="2400" spc="-74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various</a:t>
            </a:r>
            <a:r>
              <a:rPr dirty="0" sz="2400" spc="-5">
                <a:latin typeface="Lucida Sans Unicode"/>
                <a:cs typeface="Lucida Sans Unicode"/>
              </a:rPr>
              <a:t> devices </a:t>
            </a:r>
            <a:r>
              <a:rPr dirty="0" sz="2400">
                <a:latin typeface="Lucida Sans Unicode"/>
                <a:cs typeface="Lucida Sans Unicode"/>
              </a:rPr>
              <a:t>in the </a:t>
            </a:r>
            <a:r>
              <a:rPr dirty="0" sz="2400" spc="-5">
                <a:latin typeface="Lucida Sans Unicode"/>
                <a:cs typeface="Lucida Sans Unicode"/>
              </a:rPr>
              <a:t>network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are </a:t>
            </a:r>
            <a:r>
              <a:rPr dirty="0" sz="2400" spc="-10">
                <a:latin typeface="Lucida Sans Unicode"/>
                <a:cs typeface="Lucida Sans Unicode"/>
              </a:rPr>
              <a:t>connected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 </a:t>
            </a:r>
            <a:r>
              <a:rPr dirty="0" sz="2400">
                <a:latin typeface="Lucida Sans Unicode"/>
                <a:cs typeface="Lucida Sans Unicode"/>
              </a:rPr>
              <a:t>a single</a:t>
            </a:r>
            <a:r>
              <a:rPr dirty="0" sz="2400" spc="1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cable</a:t>
            </a:r>
            <a:r>
              <a:rPr dirty="0" sz="2400" spc="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or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line.</a:t>
            </a:r>
            <a:endParaRPr sz="2400">
              <a:latin typeface="Lucida Sans Unicode"/>
              <a:cs typeface="Lucida Sans Unicode"/>
            </a:endParaRPr>
          </a:p>
          <a:p>
            <a:pPr marL="268605" marR="664210" indent="-25654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advantage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of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this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topology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is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that it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uses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least</a:t>
            </a:r>
            <a:r>
              <a:rPr dirty="0" sz="2400" spc="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amount of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cabling.</a:t>
            </a:r>
            <a:endParaRPr sz="2400">
              <a:latin typeface="Lucida Sans Unicode"/>
              <a:cs typeface="Lucida Sans Unicode"/>
            </a:endParaRPr>
          </a:p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disadvantage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is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that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5">
                <a:latin typeface="Lucida Sans Unicode"/>
                <a:cs typeface="Lucida Sans Unicode"/>
              </a:rPr>
              <a:t> broken connection </a:t>
            </a:r>
            <a:r>
              <a:rPr dirty="0" sz="2400" spc="-10">
                <a:latin typeface="Lucida Sans Unicode"/>
                <a:cs typeface="Lucida Sans Unicode"/>
              </a:rPr>
              <a:t>can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bring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down all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or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part</a:t>
            </a:r>
            <a:endParaRPr sz="24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400" spc="-5">
                <a:latin typeface="Lucida Sans Unicode"/>
                <a:cs typeface="Lucida Sans Unicode"/>
              </a:rPr>
              <a:t>of</a:t>
            </a:r>
            <a:r>
              <a:rPr dirty="0" sz="2400" spc="-4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-3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network.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48" y="571500"/>
            <a:ext cx="5696712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863" y="3570223"/>
            <a:ext cx="3071241" cy="32877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1465529"/>
            <a:ext cx="10302240" cy="2084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40" b="1">
                <a:latin typeface="Trebuchet MS"/>
                <a:cs typeface="Trebuchet MS"/>
              </a:rPr>
              <a:t>star</a:t>
            </a:r>
            <a:r>
              <a:rPr dirty="0" sz="2700" spc="-20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topology</a:t>
            </a:r>
            <a:r>
              <a:rPr dirty="0" sz="2700" spc="30" b="1">
                <a:latin typeface="Trebuchet MS"/>
                <a:cs typeface="Trebuchet MS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is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topology</a:t>
            </a:r>
            <a:r>
              <a:rPr dirty="0" sz="2700" spc="5" b="1">
                <a:latin typeface="Trebuchet MS"/>
                <a:cs typeface="Trebuchet MS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for</a:t>
            </a:r>
            <a:r>
              <a:rPr dirty="0" sz="2700" spc="-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Local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Area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(LAN)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which </a:t>
            </a:r>
            <a:r>
              <a:rPr dirty="0" sz="2700" spc="-5">
                <a:latin typeface="Lucida Sans Unicode"/>
                <a:cs typeface="Lucida Sans Unicode"/>
              </a:rPr>
              <a:t>all </a:t>
            </a:r>
            <a:r>
              <a:rPr dirty="0" sz="2700">
                <a:latin typeface="Lucida Sans Unicode"/>
                <a:cs typeface="Lucida Sans Unicode"/>
              </a:rPr>
              <a:t>nodes </a:t>
            </a:r>
            <a:r>
              <a:rPr dirty="0" sz="2700" spc="-5">
                <a:latin typeface="Lucida Sans Unicode"/>
                <a:cs typeface="Lucida Sans Unicode"/>
              </a:rPr>
              <a:t>are individually </a:t>
            </a:r>
            <a:r>
              <a:rPr dirty="0" sz="2700" spc="-10">
                <a:latin typeface="Lucida Sans Unicode"/>
                <a:cs typeface="Lucida Sans Unicode"/>
              </a:rPr>
              <a:t>connected </a:t>
            </a:r>
            <a:r>
              <a:rPr dirty="0" sz="2700" spc="-5">
                <a:latin typeface="Lucida Sans Unicode"/>
                <a:cs typeface="Lucida Sans Unicode"/>
              </a:rPr>
              <a:t>to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central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connection point, like </a:t>
            </a:r>
            <a:r>
              <a:rPr dirty="0" sz="2700">
                <a:latin typeface="Lucida Sans Unicode"/>
                <a:cs typeface="Lucida Sans Unicode"/>
              </a:rPr>
              <a:t>a hub </a:t>
            </a:r>
            <a:r>
              <a:rPr dirty="0" sz="2700" spc="-5">
                <a:latin typeface="Lucida Sans Unicode"/>
                <a:cs typeface="Lucida Sans Unicode"/>
              </a:rPr>
              <a:t>or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switch.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40" b="1">
                <a:latin typeface="Trebuchet MS"/>
                <a:cs typeface="Trebuchet MS"/>
              </a:rPr>
              <a:t>star </a:t>
            </a:r>
            <a:r>
              <a:rPr dirty="0" sz="2700" spc="-5">
                <a:latin typeface="Lucida Sans Unicode"/>
                <a:cs typeface="Lucida Sans Unicode"/>
              </a:rPr>
              <a:t>takes </a:t>
            </a:r>
            <a:r>
              <a:rPr dirty="0" sz="2700">
                <a:latin typeface="Lucida Sans Unicode"/>
                <a:cs typeface="Lucida Sans Unicode"/>
              </a:rPr>
              <a:t>more 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cable than </a:t>
            </a:r>
            <a:r>
              <a:rPr dirty="0" sz="2700" spc="-10">
                <a:latin typeface="Lucida Sans Unicode"/>
                <a:cs typeface="Lucida Sans Unicode"/>
              </a:rPr>
              <a:t>e.g.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bus, but the benefit is that if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cable </a:t>
            </a:r>
            <a:r>
              <a:rPr dirty="0" sz="2700">
                <a:latin typeface="Lucida Sans Unicode"/>
                <a:cs typeface="Lucida Sans Unicode"/>
              </a:rPr>
              <a:t>fails, 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only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one </a:t>
            </a:r>
            <a:r>
              <a:rPr dirty="0" sz="2700">
                <a:latin typeface="Lucida Sans Unicode"/>
                <a:cs typeface="Lucida Sans Unicode"/>
              </a:rPr>
              <a:t>node</a:t>
            </a:r>
            <a:r>
              <a:rPr dirty="0" sz="2700" spc="-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will</a:t>
            </a:r>
            <a:r>
              <a:rPr dirty="0" sz="2700" spc="-3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be brought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down.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48" y="571500"/>
            <a:ext cx="5934456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67052"/>
            <a:ext cx="10603865" cy="4883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marR="254000" indent="-25654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SzPct val="6730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600">
                <a:latin typeface="Lucida Sans Unicode"/>
                <a:cs typeface="Lucida Sans Unicode"/>
              </a:rPr>
              <a:t>A </a:t>
            </a:r>
            <a:r>
              <a:rPr dirty="0" sz="2600" spc="-5">
                <a:latin typeface="Lucida Sans Unicode"/>
                <a:cs typeface="Lucida Sans Unicode"/>
              </a:rPr>
              <a:t>ring topology </a:t>
            </a:r>
            <a:r>
              <a:rPr dirty="0" sz="2600">
                <a:latin typeface="Lucida Sans Unicode"/>
                <a:cs typeface="Lucida Sans Unicode"/>
              </a:rPr>
              <a:t>is a network configuration in which </a:t>
            </a:r>
            <a:r>
              <a:rPr dirty="0" sz="2600" spc="-5">
                <a:latin typeface="Lucida Sans Unicode"/>
                <a:cs typeface="Lucida Sans Unicode"/>
              </a:rPr>
              <a:t>device 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connections</a:t>
            </a:r>
            <a:r>
              <a:rPr dirty="0" sz="2600" spc="-2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create</a:t>
            </a:r>
            <a:r>
              <a:rPr dirty="0" sz="2600" spc="1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 </a:t>
            </a:r>
            <a:r>
              <a:rPr dirty="0" sz="2600" spc="-5">
                <a:latin typeface="Lucida Sans Unicode"/>
                <a:cs typeface="Lucida Sans Unicode"/>
              </a:rPr>
              <a:t>circular</a:t>
            </a:r>
            <a:r>
              <a:rPr dirty="0" sz="2600" spc="-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data</a:t>
            </a:r>
            <a:r>
              <a:rPr dirty="0" sz="2600" spc="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path.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Each</a:t>
            </a:r>
            <a:r>
              <a:rPr dirty="0" sz="2600" spc="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networked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device </a:t>
            </a:r>
            <a:r>
              <a:rPr dirty="0" sz="2600" spc="-8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is connected to two others, </a:t>
            </a:r>
            <a:r>
              <a:rPr dirty="0" sz="2600">
                <a:latin typeface="Lucida Sans Unicode"/>
                <a:cs typeface="Lucida Sans Unicode"/>
              </a:rPr>
              <a:t>like </a:t>
            </a:r>
            <a:r>
              <a:rPr dirty="0" sz="2600" spc="-5">
                <a:latin typeface="Lucida Sans Unicode"/>
                <a:cs typeface="Lucida Sans Unicode"/>
              </a:rPr>
              <a:t>points </a:t>
            </a:r>
            <a:r>
              <a:rPr dirty="0" sz="2600">
                <a:latin typeface="Lucida Sans Unicode"/>
                <a:cs typeface="Lucida Sans Unicode"/>
              </a:rPr>
              <a:t>on a </a:t>
            </a:r>
            <a:r>
              <a:rPr dirty="0" sz="2600" spc="-5">
                <a:latin typeface="Lucida Sans Unicode"/>
                <a:cs typeface="Lucida Sans Unicode"/>
              </a:rPr>
              <a:t>circle. Together, 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devices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in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</a:t>
            </a:r>
            <a:r>
              <a:rPr dirty="0" sz="2600" spc="-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ring</a:t>
            </a:r>
            <a:r>
              <a:rPr dirty="0" sz="2600" spc="-5">
                <a:latin typeface="Lucida Sans Unicode"/>
                <a:cs typeface="Lucida Sans Unicode"/>
              </a:rPr>
              <a:t> topology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are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referred</a:t>
            </a:r>
            <a:r>
              <a:rPr dirty="0" sz="2600" spc="-3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to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as</a:t>
            </a:r>
            <a:r>
              <a:rPr dirty="0" sz="2600">
                <a:latin typeface="Lucida Sans Unicode"/>
                <a:cs typeface="Lucida Sans Unicode"/>
              </a:rPr>
              <a:t> a</a:t>
            </a:r>
            <a:r>
              <a:rPr dirty="0" sz="2600" spc="-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ring</a:t>
            </a:r>
            <a:r>
              <a:rPr dirty="0" sz="2600" spc="-2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network</a:t>
            </a:r>
            <a:endParaRPr sz="26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730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600" spc="-5">
                <a:latin typeface="Lucida Sans Unicode"/>
                <a:cs typeface="Lucida Sans Unicode"/>
              </a:rPr>
              <a:t>In</a:t>
            </a:r>
            <a:r>
              <a:rPr dirty="0" sz="2600" spc="-1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 </a:t>
            </a:r>
            <a:r>
              <a:rPr dirty="0" sz="2600" spc="-5">
                <a:latin typeface="Lucida Sans Unicode"/>
                <a:cs typeface="Lucida Sans Unicode"/>
              </a:rPr>
              <a:t>ring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network,</a:t>
            </a:r>
            <a:r>
              <a:rPr dirty="0" sz="2600" spc="-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packets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of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data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travel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from</a:t>
            </a:r>
            <a:r>
              <a:rPr dirty="0" sz="2600" spc="-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one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device</a:t>
            </a:r>
            <a:r>
              <a:rPr dirty="0" sz="260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to</a:t>
            </a:r>
            <a:r>
              <a:rPr dirty="0" sz="2600" spc="1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the </a:t>
            </a:r>
            <a:r>
              <a:rPr dirty="0" sz="2600" spc="-81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next until </a:t>
            </a:r>
            <a:r>
              <a:rPr dirty="0" sz="2600" spc="-5">
                <a:latin typeface="Lucida Sans Unicode"/>
                <a:cs typeface="Lucida Sans Unicode"/>
              </a:rPr>
              <a:t>they reach their destination. Most ring topologies </a:t>
            </a:r>
            <a:r>
              <a:rPr dirty="0" sz="2600">
                <a:latin typeface="Lucida Sans Unicode"/>
                <a:cs typeface="Lucida Sans Unicode"/>
              </a:rPr>
              <a:t> allow </a:t>
            </a:r>
            <a:r>
              <a:rPr dirty="0" sz="2600" spc="-5">
                <a:latin typeface="Lucida Sans Unicode"/>
                <a:cs typeface="Lucida Sans Unicode"/>
              </a:rPr>
              <a:t>packets to travel only in one direction, called </a:t>
            </a:r>
            <a:r>
              <a:rPr dirty="0" sz="2600">
                <a:latin typeface="Lucida Sans Unicode"/>
                <a:cs typeface="Lucida Sans Unicode"/>
              </a:rPr>
              <a:t>a 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unidirectional </a:t>
            </a:r>
            <a:r>
              <a:rPr dirty="0" sz="2600">
                <a:latin typeface="Lucida Sans Unicode"/>
                <a:cs typeface="Lucida Sans Unicode"/>
              </a:rPr>
              <a:t>ring network. Others permit </a:t>
            </a:r>
            <a:r>
              <a:rPr dirty="0" sz="2600" spc="-5">
                <a:latin typeface="Lucida Sans Unicode"/>
                <a:cs typeface="Lucida Sans Unicode"/>
              </a:rPr>
              <a:t>data to </a:t>
            </a:r>
            <a:r>
              <a:rPr dirty="0" sz="2600">
                <a:latin typeface="Lucida Sans Unicode"/>
                <a:cs typeface="Lucida Sans Unicode"/>
              </a:rPr>
              <a:t>move in 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either</a:t>
            </a:r>
            <a:r>
              <a:rPr dirty="0" sz="2600" spc="-2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direction,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called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bidirectional.</a:t>
            </a:r>
            <a:endParaRPr sz="26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730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600" spc="-5">
                <a:latin typeface="Lucida Sans Unicode"/>
                <a:cs typeface="Lucida Sans Unicode"/>
              </a:rPr>
              <a:t>The </a:t>
            </a:r>
            <a:r>
              <a:rPr dirty="0" sz="2600">
                <a:latin typeface="Lucida Sans Unicode"/>
                <a:cs typeface="Lucida Sans Unicode"/>
              </a:rPr>
              <a:t>major disadvantage </a:t>
            </a:r>
            <a:r>
              <a:rPr dirty="0" sz="2600" spc="-5">
                <a:latin typeface="Lucida Sans Unicode"/>
                <a:cs typeface="Lucida Sans Unicode"/>
              </a:rPr>
              <a:t>of </a:t>
            </a:r>
            <a:r>
              <a:rPr dirty="0" sz="2600">
                <a:latin typeface="Lucida Sans Unicode"/>
                <a:cs typeface="Lucida Sans Unicode"/>
              </a:rPr>
              <a:t>a ring </a:t>
            </a:r>
            <a:r>
              <a:rPr dirty="0" sz="2600" spc="-5">
                <a:latin typeface="Lucida Sans Unicode"/>
                <a:cs typeface="Lucida Sans Unicode"/>
              </a:rPr>
              <a:t>topology is that if any </a:t>
            </a:r>
            <a:r>
              <a:rPr dirty="0" sz="2600">
                <a:latin typeface="Lucida Sans Unicode"/>
                <a:cs typeface="Lucida Sans Unicode"/>
              </a:rPr>
              <a:t> individual </a:t>
            </a:r>
            <a:r>
              <a:rPr dirty="0" sz="2600" spc="-5">
                <a:latin typeface="Lucida Sans Unicode"/>
                <a:cs typeface="Lucida Sans Unicode"/>
              </a:rPr>
              <a:t>connection in the </a:t>
            </a:r>
            <a:r>
              <a:rPr dirty="0" sz="2600">
                <a:latin typeface="Lucida Sans Unicode"/>
                <a:cs typeface="Lucida Sans Unicode"/>
              </a:rPr>
              <a:t>ring </a:t>
            </a:r>
            <a:r>
              <a:rPr dirty="0" sz="2600" spc="-5">
                <a:latin typeface="Lucida Sans Unicode"/>
                <a:cs typeface="Lucida Sans Unicode"/>
              </a:rPr>
              <a:t>is broken, the entire </a:t>
            </a:r>
            <a:r>
              <a:rPr dirty="0" sz="2600">
                <a:latin typeface="Lucida Sans Unicode"/>
                <a:cs typeface="Lucida Sans Unicode"/>
              </a:rPr>
              <a:t>network </a:t>
            </a:r>
            <a:r>
              <a:rPr dirty="0" sz="2600" spc="-5">
                <a:latin typeface="Lucida Sans Unicode"/>
                <a:cs typeface="Lucida Sans Unicode"/>
              </a:rPr>
              <a:t>is </a:t>
            </a:r>
            <a:r>
              <a:rPr dirty="0" sz="2600" spc="-810">
                <a:latin typeface="Lucida Sans Unicode"/>
                <a:cs typeface="Lucida Sans Unicode"/>
              </a:rPr>
              <a:t> </a:t>
            </a:r>
            <a:r>
              <a:rPr dirty="0" sz="2600" spc="-5">
                <a:latin typeface="Lucida Sans Unicode"/>
                <a:cs typeface="Lucida Sans Unicode"/>
              </a:rPr>
              <a:t>affected.</a:t>
            </a:r>
            <a:endParaRPr sz="26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948172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1097" y="2040254"/>
            <a:ext cx="4964430" cy="48177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76" y="571500"/>
            <a:ext cx="5948172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901" y="1922526"/>
            <a:ext cx="9419590" cy="3004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  <a:tab pos="5629275" algn="l"/>
              </a:tabLst>
            </a:pPr>
            <a:r>
              <a:rPr dirty="0" sz="2400" spc="-5">
                <a:latin typeface="Lucida Sans Unicode"/>
                <a:cs typeface="Lucida Sans Unicode"/>
              </a:rPr>
              <a:t>Mesh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is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least-used</a:t>
            </a:r>
            <a:r>
              <a:rPr dirty="0" sz="2400" spc="2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network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topology and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most 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expensive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implement.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In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mesh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environment. </a:t>
            </a: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cable</a:t>
            </a:r>
            <a:r>
              <a:rPr dirty="0" sz="2400" spc="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runs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from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every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computer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 every </a:t>
            </a:r>
            <a:r>
              <a:rPr dirty="0" sz="2400">
                <a:latin typeface="Lucida Sans Unicode"/>
                <a:cs typeface="Lucida Sans Unicode"/>
              </a:rPr>
              <a:t>Other</a:t>
            </a:r>
            <a:r>
              <a:rPr dirty="0" sz="2400" spc="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computer.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If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you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have 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four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computers,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you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must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have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six	</a:t>
            </a:r>
            <a:r>
              <a:rPr dirty="0" sz="2400" spc="-10">
                <a:latin typeface="Lucida Sans Unicode"/>
                <a:cs typeface="Lucida Sans Unicode"/>
              </a:rPr>
              <a:t>cables—three</a:t>
            </a:r>
            <a:r>
              <a:rPr dirty="0" sz="2400" spc="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coming </a:t>
            </a:r>
            <a:r>
              <a:rPr dirty="0" sz="2400">
                <a:latin typeface="Lucida Sans Unicode"/>
                <a:cs typeface="Lucida Sans Unicode"/>
              </a:rPr>
              <a:t> from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each</a:t>
            </a:r>
            <a:r>
              <a:rPr dirty="0" sz="2400" spc="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computer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Other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computers.</a:t>
            </a:r>
            <a:endParaRPr sz="2400">
              <a:latin typeface="Lucida Sans Unicode"/>
              <a:cs typeface="Lucida Sans Unicode"/>
            </a:endParaRPr>
          </a:p>
          <a:p>
            <a:pPr marL="268605" marR="36195" indent="-25654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400" spc="-5">
                <a:latin typeface="Lucida Sans Unicode"/>
                <a:cs typeface="Lucida Sans Unicode"/>
              </a:rPr>
              <a:t>The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big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advantage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this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arrangement</a:t>
            </a:r>
            <a:r>
              <a:rPr dirty="0" sz="2400" spc="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is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that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data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Can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never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fail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 be</a:t>
            </a:r>
            <a:r>
              <a:rPr dirty="0" sz="2400" spc="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delivered;</a:t>
            </a:r>
            <a:r>
              <a:rPr dirty="0" sz="2400" spc="2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if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one </a:t>
            </a:r>
            <a:r>
              <a:rPr dirty="0" sz="2400" spc="-10">
                <a:latin typeface="Lucida Sans Unicode"/>
                <a:cs typeface="Lucida Sans Unicode"/>
              </a:rPr>
              <a:t>connecti</a:t>
            </a:r>
            <a:endParaRPr sz="24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400" spc="-5">
                <a:latin typeface="Lucida Sans Unicode"/>
                <a:cs typeface="Lucida Sans Unicode"/>
              </a:rPr>
              <a:t>other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ways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route</a:t>
            </a:r>
            <a:r>
              <a:rPr dirty="0" sz="2400" spc="-5">
                <a:latin typeface="Lucida Sans Unicode"/>
                <a:cs typeface="Lucida Sans Unicode"/>
              </a:rPr>
              <a:t> the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data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to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its </a:t>
            </a:r>
            <a:r>
              <a:rPr dirty="0" sz="2400" spc="-5">
                <a:latin typeface="Lucida Sans Unicode"/>
                <a:cs typeface="Lucida Sans Unicode"/>
              </a:rPr>
              <a:t>d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84492" y="4152307"/>
            <a:ext cx="3603625" cy="83502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34"/>
              </a:spcBef>
            </a:pPr>
            <a:r>
              <a:rPr dirty="0" sz="2400" spc="-5">
                <a:latin typeface="Lucida Sans Unicode"/>
                <a:cs typeface="Lucida Sans Unicode"/>
              </a:rPr>
              <a:t>on</a:t>
            </a:r>
            <a:r>
              <a:rPr dirty="0" sz="2400" spc="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goes </a:t>
            </a:r>
            <a:r>
              <a:rPr dirty="0" sz="2400" spc="-5">
                <a:latin typeface="Lucida Sans Unicode"/>
                <a:cs typeface="Lucida Sans Unicode"/>
              </a:rPr>
              <a:t>down,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there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are</a:t>
            </a:r>
            <a:endParaRPr sz="2400">
              <a:latin typeface="Lucida Sans Unicode"/>
              <a:cs typeface="Lucida Sans Unicode"/>
            </a:endParaRPr>
          </a:p>
          <a:p>
            <a:pPr marL="185420">
              <a:lnSpc>
                <a:spcPct val="100000"/>
              </a:lnSpc>
            </a:pPr>
            <a:r>
              <a:rPr dirty="0" sz="2400" spc="-5">
                <a:latin typeface="Lucida Sans Unicode"/>
                <a:cs typeface="Lucida Sans Unicode"/>
              </a:rPr>
              <a:t>estination.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6295644" cy="5486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61328" y="4116832"/>
            <a:ext cx="5419725" cy="2543175"/>
            <a:chOff x="6561328" y="4116832"/>
            <a:chExt cx="5419725" cy="2543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8605" y="4888321"/>
              <a:ext cx="2000250" cy="1771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41408" y="5088191"/>
              <a:ext cx="2212340" cy="826135"/>
            </a:xfrm>
            <a:custGeom>
              <a:avLst/>
              <a:gdLst/>
              <a:ahLst/>
              <a:cxnLst/>
              <a:rect l="l" t="t" r="r" b="b"/>
              <a:pathLst>
                <a:path w="2212340" h="826135">
                  <a:moveTo>
                    <a:pt x="2212086" y="0"/>
                  </a:moveTo>
                  <a:lnTo>
                    <a:pt x="0" y="0"/>
                  </a:lnTo>
                  <a:lnTo>
                    <a:pt x="0" y="825906"/>
                  </a:lnTo>
                  <a:lnTo>
                    <a:pt x="2212086" y="825906"/>
                  </a:lnTo>
                  <a:lnTo>
                    <a:pt x="2212086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13976" y="5060696"/>
              <a:ext cx="2266950" cy="881380"/>
            </a:xfrm>
            <a:custGeom>
              <a:avLst/>
              <a:gdLst/>
              <a:ahLst/>
              <a:cxnLst/>
              <a:rect l="l" t="t" r="r" b="b"/>
              <a:pathLst>
                <a:path w="2266950" h="881379">
                  <a:moveTo>
                    <a:pt x="2239518" y="0"/>
                  </a:moveTo>
                  <a:lnTo>
                    <a:pt x="27431" y="0"/>
                  </a:lnTo>
                  <a:lnTo>
                    <a:pt x="16716" y="2162"/>
                  </a:lnTo>
                  <a:lnTo>
                    <a:pt x="8000" y="8064"/>
                  </a:lnTo>
                  <a:lnTo>
                    <a:pt x="2143" y="16823"/>
                  </a:lnTo>
                  <a:lnTo>
                    <a:pt x="0" y="27558"/>
                  </a:lnTo>
                  <a:lnTo>
                    <a:pt x="0" y="853401"/>
                  </a:lnTo>
                  <a:lnTo>
                    <a:pt x="2143" y="864107"/>
                  </a:lnTo>
                  <a:lnTo>
                    <a:pt x="8000" y="872851"/>
                  </a:lnTo>
                  <a:lnTo>
                    <a:pt x="16716" y="878747"/>
                  </a:lnTo>
                  <a:lnTo>
                    <a:pt x="27431" y="880910"/>
                  </a:lnTo>
                  <a:lnTo>
                    <a:pt x="2239518" y="880910"/>
                  </a:lnTo>
                  <a:lnTo>
                    <a:pt x="2250180" y="878747"/>
                  </a:lnTo>
                  <a:lnTo>
                    <a:pt x="2258901" y="872851"/>
                  </a:lnTo>
                  <a:lnTo>
                    <a:pt x="2264789" y="864107"/>
                  </a:lnTo>
                  <a:lnTo>
                    <a:pt x="2266950" y="853401"/>
                  </a:lnTo>
                  <a:lnTo>
                    <a:pt x="2266950" y="847902"/>
                  </a:lnTo>
                  <a:lnTo>
                    <a:pt x="32893" y="847902"/>
                  </a:lnTo>
                  <a:lnTo>
                    <a:pt x="32893" y="33019"/>
                  </a:lnTo>
                  <a:lnTo>
                    <a:pt x="2266950" y="33019"/>
                  </a:lnTo>
                  <a:lnTo>
                    <a:pt x="2266950" y="27558"/>
                  </a:lnTo>
                  <a:lnTo>
                    <a:pt x="2264789" y="16823"/>
                  </a:lnTo>
                  <a:lnTo>
                    <a:pt x="2258901" y="8064"/>
                  </a:lnTo>
                  <a:lnTo>
                    <a:pt x="2250180" y="2162"/>
                  </a:lnTo>
                  <a:lnTo>
                    <a:pt x="2239518" y="0"/>
                  </a:lnTo>
                  <a:close/>
                </a:path>
                <a:path w="2266950" h="881379">
                  <a:moveTo>
                    <a:pt x="2266950" y="33019"/>
                  </a:moveTo>
                  <a:lnTo>
                    <a:pt x="2233929" y="33019"/>
                  </a:lnTo>
                  <a:lnTo>
                    <a:pt x="2233929" y="847902"/>
                  </a:lnTo>
                  <a:lnTo>
                    <a:pt x="2266950" y="847902"/>
                  </a:lnTo>
                  <a:lnTo>
                    <a:pt x="2266950" y="33019"/>
                  </a:lnTo>
                  <a:close/>
                </a:path>
                <a:path w="2266950" h="881379">
                  <a:moveTo>
                    <a:pt x="2223007" y="43941"/>
                  </a:moveTo>
                  <a:lnTo>
                    <a:pt x="43942" y="43941"/>
                  </a:lnTo>
                  <a:lnTo>
                    <a:pt x="43942" y="836904"/>
                  </a:lnTo>
                  <a:lnTo>
                    <a:pt x="2223007" y="836904"/>
                  </a:lnTo>
                  <a:lnTo>
                    <a:pt x="2223007" y="825906"/>
                  </a:lnTo>
                  <a:lnTo>
                    <a:pt x="54991" y="825906"/>
                  </a:lnTo>
                  <a:lnTo>
                    <a:pt x="54991" y="54990"/>
                  </a:lnTo>
                  <a:lnTo>
                    <a:pt x="2223007" y="54990"/>
                  </a:lnTo>
                  <a:lnTo>
                    <a:pt x="2223007" y="43941"/>
                  </a:lnTo>
                  <a:close/>
                </a:path>
                <a:path w="2266950" h="881379">
                  <a:moveTo>
                    <a:pt x="2223007" y="54990"/>
                  </a:moveTo>
                  <a:lnTo>
                    <a:pt x="2211958" y="54990"/>
                  </a:lnTo>
                  <a:lnTo>
                    <a:pt x="2211958" y="825906"/>
                  </a:lnTo>
                  <a:lnTo>
                    <a:pt x="2223007" y="825906"/>
                  </a:lnTo>
                  <a:lnTo>
                    <a:pt x="2223007" y="54990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1328" y="4116832"/>
              <a:ext cx="4819650" cy="7048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171303" y="4842763"/>
              <a:ext cx="1351915" cy="1251585"/>
            </a:xfrm>
            <a:custGeom>
              <a:avLst/>
              <a:gdLst/>
              <a:ahLst/>
              <a:cxnLst/>
              <a:rect l="l" t="t" r="r" b="b"/>
              <a:pathLst>
                <a:path w="1351915" h="1251585">
                  <a:moveTo>
                    <a:pt x="1351788" y="0"/>
                  </a:moveTo>
                  <a:lnTo>
                    <a:pt x="1086612" y="0"/>
                  </a:lnTo>
                  <a:lnTo>
                    <a:pt x="0" y="0"/>
                  </a:lnTo>
                  <a:lnTo>
                    <a:pt x="0" y="702564"/>
                  </a:lnTo>
                  <a:lnTo>
                    <a:pt x="117348" y="702564"/>
                  </a:lnTo>
                  <a:lnTo>
                    <a:pt x="117348" y="1251216"/>
                  </a:lnTo>
                  <a:lnTo>
                    <a:pt x="1234440" y="1251216"/>
                  </a:lnTo>
                  <a:lnTo>
                    <a:pt x="1234440" y="702564"/>
                  </a:lnTo>
                  <a:lnTo>
                    <a:pt x="1351788" y="702564"/>
                  </a:lnTo>
                  <a:lnTo>
                    <a:pt x="13517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741407" y="5088191"/>
            <a:ext cx="1809114" cy="826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0530">
              <a:lnSpc>
                <a:spcPts val="2745"/>
              </a:lnSpc>
            </a:pPr>
            <a:r>
              <a:rPr dirty="0" sz="3600" spc="-5">
                <a:solidFill>
                  <a:srgbClr val="FFFFFF"/>
                </a:solidFill>
                <a:latin typeface="Lucida Sans Unicode"/>
                <a:cs typeface="Lucida Sans Unicode"/>
              </a:rPr>
              <a:t>(n*(n-</a:t>
            </a:r>
            <a:endParaRPr sz="3600">
              <a:latin typeface="Lucida Sans Unicode"/>
              <a:cs typeface="Lucida Sans Unicode"/>
            </a:endParaRPr>
          </a:p>
          <a:p>
            <a:pPr marL="548005">
              <a:lnSpc>
                <a:spcPts val="3754"/>
              </a:lnSpc>
            </a:pPr>
            <a:r>
              <a:rPr dirty="0" sz="3600" spc="-5">
                <a:solidFill>
                  <a:srgbClr val="FFFFFF"/>
                </a:solidFill>
                <a:latin typeface="Lucida Sans Unicode"/>
                <a:cs typeface="Lucida Sans Unicode"/>
              </a:rPr>
              <a:t>1))/2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05743" y="5391416"/>
            <a:ext cx="144780" cy="702945"/>
          </a:xfrm>
          <a:custGeom>
            <a:avLst/>
            <a:gdLst/>
            <a:ahLst/>
            <a:cxnLst/>
            <a:rect l="l" t="t" r="r" b="b"/>
            <a:pathLst>
              <a:path w="144779" h="702945">
                <a:moveTo>
                  <a:pt x="144779" y="0"/>
                </a:moveTo>
                <a:lnTo>
                  <a:pt x="0" y="0"/>
                </a:lnTo>
                <a:lnTo>
                  <a:pt x="0" y="702563"/>
                </a:lnTo>
                <a:lnTo>
                  <a:pt x="144779" y="702563"/>
                </a:lnTo>
                <a:lnTo>
                  <a:pt x="144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3729" y="4638675"/>
            <a:ext cx="3219449" cy="22193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918" y="3643007"/>
            <a:ext cx="2794000" cy="2794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1464005"/>
            <a:ext cx="10501630" cy="17329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A </a:t>
            </a:r>
            <a:r>
              <a:rPr dirty="0" sz="2800" spc="-10">
                <a:latin typeface="Lucida Sans Unicode"/>
                <a:cs typeface="Lucida Sans Unicode"/>
              </a:rPr>
              <a:t>tree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network,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or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star-bus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network,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is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hybrid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topology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in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which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star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are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interconnected</a:t>
            </a:r>
            <a:r>
              <a:rPr dirty="0" sz="2800" spc="5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via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bus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networks.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Tree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are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hierarchical,</a:t>
            </a:r>
            <a:r>
              <a:rPr dirty="0" sz="2800" spc="5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and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each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node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can </a:t>
            </a:r>
            <a:r>
              <a:rPr dirty="0" sz="2800">
                <a:latin typeface="Lucida Sans Unicode"/>
                <a:cs typeface="Lucida Sans Unicode"/>
              </a:rPr>
              <a:t>have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an </a:t>
            </a:r>
            <a:r>
              <a:rPr dirty="0" sz="2800" spc="-10">
                <a:latin typeface="Lucida Sans Unicode"/>
                <a:cs typeface="Lucida Sans Unicode"/>
              </a:rPr>
              <a:t>arbitrary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number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of child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nodes.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48" y="571500"/>
            <a:ext cx="5934456" cy="5486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5361" y="3162300"/>
            <a:ext cx="4526661" cy="3695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55242"/>
            <a:ext cx="1031875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>
                <a:latin typeface="Lucida Sans Unicode"/>
                <a:cs typeface="Lucida Sans Unicode"/>
              </a:rPr>
              <a:t>A network is a set of </a:t>
            </a:r>
            <a:r>
              <a:rPr dirty="0" sz="3200" spc="-5">
                <a:latin typeface="Lucida Sans Unicode"/>
                <a:cs typeface="Lucida Sans Unicode"/>
              </a:rPr>
              <a:t>technologies </a:t>
            </a:r>
            <a:r>
              <a:rPr dirty="0" sz="3200">
                <a:latin typeface="Lucida Sans Unicode"/>
                <a:cs typeface="Lucida Sans Unicode"/>
              </a:rPr>
              <a:t>– </a:t>
            </a:r>
            <a:r>
              <a:rPr dirty="0" sz="3200" spc="-5">
                <a:latin typeface="Lucida Sans Unicode"/>
                <a:cs typeface="Lucida Sans Unicode"/>
              </a:rPr>
              <a:t>including </a:t>
            </a:r>
            <a:r>
              <a:rPr dirty="0" sz="3200">
                <a:latin typeface="Lucida Sans Unicode"/>
                <a:cs typeface="Lucida Sans Unicode"/>
              </a:rPr>
              <a:t> hardware, software, </a:t>
            </a:r>
            <a:r>
              <a:rPr dirty="0" sz="3200" spc="-5">
                <a:latin typeface="Lucida Sans Unicode"/>
                <a:cs typeface="Lucida Sans Unicode"/>
              </a:rPr>
              <a:t>and </a:t>
            </a:r>
            <a:r>
              <a:rPr dirty="0" sz="3200">
                <a:latin typeface="Lucida Sans Unicode"/>
                <a:cs typeface="Lucida Sans Unicode"/>
              </a:rPr>
              <a:t>media </a:t>
            </a:r>
            <a:r>
              <a:rPr dirty="0" sz="3200" spc="-5">
                <a:latin typeface="Lucida Sans Unicode"/>
                <a:cs typeface="Lucida Sans Unicode"/>
              </a:rPr>
              <a:t>that can be </a:t>
            </a:r>
            <a:r>
              <a:rPr dirty="0" sz="3200">
                <a:latin typeface="Lucida Sans Unicode"/>
                <a:cs typeface="Lucida Sans Unicode"/>
              </a:rPr>
              <a:t>used </a:t>
            </a:r>
            <a:r>
              <a:rPr dirty="0" sz="3200" spc="-5">
                <a:latin typeface="Lucida Sans Unicode"/>
                <a:cs typeface="Lucida Sans Unicode"/>
              </a:rPr>
              <a:t>to </a:t>
            </a:r>
            <a:r>
              <a:rPr dirty="0" sz="3200" spc="-1000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connect computers together, enabling them to </a:t>
            </a:r>
            <a:r>
              <a:rPr dirty="0" sz="3200">
                <a:latin typeface="Lucida Sans Unicode"/>
                <a:cs typeface="Lucida Sans Unicode"/>
              </a:rPr>
              <a:t> communicate, </a:t>
            </a:r>
            <a:r>
              <a:rPr dirty="0" sz="3200" spc="-5">
                <a:latin typeface="Lucida Sans Unicode"/>
                <a:cs typeface="Lucida Sans Unicode"/>
              </a:rPr>
              <a:t>exchange information, </a:t>
            </a:r>
            <a:r>
              <a:rPr dirty="0" sz="3200">
                <a:latin typeface="Lucida Sans Unicode"/>
                <a:cs typeface="Lucida Sans Unicode"/>
              </a:rPr>
              <a:t>and share </a:t>
            </a:r>
            <a:r>
              <a:rPr dirty="0" sz="3200" spc="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resources</a:t>
            </a:r>
            <a:r>
              <a:rPr dirty="0" sz="3200" spc="-10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in real</a:t>
            </a:r>
            <a:r>
              <a:rPr dirty="0" sz="3200" spc="-1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time.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2276855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8552" y="3038475"/>
            <a:ext cx="7934579" cy="38195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1455242"/>
            <a:ext cx="957834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 spc="-5">
                <a:latin typeface="Lucida Sans Unicode"/>
                <a:cs typeface="Lucida Sans Unicode"/>
              </a:rPr>
              <a:t>Hybrid topology </a:t>
            </a:r>
            <a:r>
              <a:rPr dirty="0" sz="3200">
                <a:latin typeface="Lucida Sans Unicode"/>
                <a:cs typeface="Lucida Sans Unicode"/>
              </a:rPr>
              <a:t>is a </a:t>
            </a:r>
            <a:r>
              <a:rPr dirty="0" sz="3200" spc="-5">
                <a:latin typeface="Lucida Sans Unicode"/>
                <a:cs typeface="Lucida Sans Unicode"/>
              </a:rPr>
              <a:t>combination </a:t>
            </a:r>
            <a:r>
              <a:rPr dirty="0" sz="3200">
                <a:latin typeface="Lucida Sans Unicode"/>
                <a:cs typeface="Lucida Sans Unicode"/>
              </a:rPr>
              <a:t>of any two </a:t>
            </a:r>
            <a:r>
              <a:rPr dirty="0" sz="3200" spc="-5">
                <a:latin typeface="Lucida Sans Unicode"/>
                <a:cs typeface="Lucida Sans Unicode"/>
              </a:rPr>
              <a:t>or </a:t>
            </a:r>
            <a:r>
              <a:rPr dirty="0" sz="3200" spc="-100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more</a:t>
            </a:r>
            <a:r>
              <a:rPr dirty="0" sz="3200" spc="-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network</a:t>
            </a:r>
            <a:r>
              <a:rPr dirty="0" sz="3200" spc="-5">
                <a:latin typeface="Lucida Sans Unicode"/>
                <a:cs typeface="Lucida Sans Unicode"/>
              </a:rPr>
              <a:t> topologies.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571500"/>
            <a:ext cx="6537959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414872"/>
            <a:ext cx="5996940" cy="187578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78460" indent="-25654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377825" algn="l"/>
                <a:tab pos="37846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Three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types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of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hardware:</a:t>
            </a:r>
            <a:endParaRPr sz="27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6666"/>
              <a:buAutoNum type="arabicPeriod"/>
              <a:tabLst>
                <a:tab pos="469265" algn="l"/>
                <a:tab pos="469900" algn="l"/>
              </a:tabLst>
            </a:pPr>
            <a:r>
              <a:rPr dirty="0" sz="2700">
                <a:latin typeface="Lucida Sans Unicode"/>
                <a:cs typeface="Lucida Sans Unicode"/>
              </a:rPr>
              <a:t>HUB</a:t>
            </a:r>
            <a:endParaRPr sz="27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395"/>
              </a:spcBef>
              <a:buClr>
                <a:srgbClr val="2CA1BE"/>
              </a:buClr>
              <a:buSzPct val="66666"/>
              <a:buAutoNum type="arabicPeriod"/>
              <a:tabLst>
                <a:tab pos="469265" algn="l"/>
                <a:tab pos="469900" algn="l"/>
              </a:tabLst>
            </a:pPr>
            <a:r>
              <a:rPr dirty="0" sz="2700">
                <a:latin typeface="Lucida Sans Unicode"/>
                <a:cs typeface="Lucida Sans Unicode"/>
              </a:rPr>
              <a:t>SWITCH</a:t>
            </a:r>
            <a:endParaRPr sz="27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6666"/>
              <a:buAutoNum type="arabicPeriod"/>
              <a:tabLst>
                <a:tab pos="469265" algn="l"/>
                <a:tab pos="46990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ROUTER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4581144" cy="4480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690" y="2682354"/>
            <a:ext cx="7084568" cy="31135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65529"/>
            <a:ext cx="10615295" cy="4705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887094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The purpose of the HUB is to connect all of your network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devices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together on an </a:t>
            </a:r>
            <a:r>
              <a:rPr dirty="0" sz="2700" spc="-10">
                <a:latin typeface="Lucida Sans Unicode"/>
                <a:cs typeface="Lucida Sans Unicode"/>
              </a:rPr>
              <a:t>internal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network.</a:t>
            </a:r>
            <a:endParaRPr sz="2700">
              <a:latin typeface="Lucida Sans Unicode"/>
              <a:cs typeface="Lucida Sans Unicode"/>
            </a:endParaRPr>
          </a:p>
          <a:p>
            <a:pPr marL="268605" marR="850265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It’s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device that </a:t>
            </a:r>
            <a:r>
              <a:rPr dirty="0" sz="2700">
                <a:latin typeface="Lucida Sans Unicode"/>
                <a:cs typeface="Lucida Sans Unicode"/>
              </a:rPr>
              <a:t>has multiple </a:t>
            </a:r>
            <a:r>
              <a:rPr dirty="0" sz="2700" spc="-5">
                <a:latin typeface="Lucida Sans Unicode"/>
                <a:cs typeface="Lucida Sans Unicode"/>
              </a:rPr>
              <a:t>ports that </a:t>
            </a:r>
            <a:r>
              <a:rPr dirty="0" sz="2700" spc="-10">
                <a:latin typeface="Lucida Sans Unicode"/>
                <a:cs typeface="Lucida Sans Unicode"/>
              </a:rPr>
              <a:t>accepts </a:t>
            </a:r>
            <a:r>
              <a:rPr dirty="0" sz="2700">
                <a:latin typeface="Lucida Sans Unicode"/>
                <a:cs typeface="Lucida Sans Unicode"/>
              </a:rPr>
              <a:t>Ethernet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connections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from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devices.</a:t>
            </a:r>
            <a:endParaRPr sz="2700">
              <a:latin typeface="Lucida Sans Unicode"/>
              <a:cs typeface="Lucida Sans Unicode"/>
            </a:endParaRPr>
          </a:p>
          <a:p>
            <a:pPr marL="268605" marR="312420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  <a:tab pos="5100955" algn="l"/>
              </a:tabLst>
            </a:pPr>
            <a:r>
              <a:rPr dirty="0" sz="2700">
                <a:latin typeface="Lucida Sans Unicode"/>
                <a:cs typeface="Lucida Sans Unicode"/>
              </a:rPr>
              <a:t>Hub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is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considered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not</a:t>
            </a:r>
            <a:r>
              <a:rPr dirty="0" sz="2700" spc="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to </a:t>
            </a:r>
            <a:r>
              <a:rPr dirty="0" sz="2700">
                <a:latin typeface="Lucida Sans Unicode"/>
                <a:cs typeface="Lucida Sans Unicode"/>
              </a:rPr>
              <a:t>be	</a:t>
            </a:r>
            <a:r>
              <a:rPr dirty="0" sz="2700" spc="-10">
                <a:latin typeface="Lucida Sans Unicode"/>
                <a:cs typeface="Lucida Sans Unicode"/>
              </a:rPr>
              <a:t>intelligent </a:t>
            </a:r>
            <a:r>
              <a:rPr dirty="0" sz="2700" spc="-5">
                <a:latin typeface="Lucida Sans Unicode"/>
                <a:cs typeface="Lucida Sans Unicode"/>
              </a:rPr>
              <a:t>because it does </a:t>
            </a:r>
            <a:r>
              <a:rPr dirty="0" sz="2700">
                <a:latin typeface="Lucida Sans Unicode"/>
                <a:cs typeface="Lucida Sans Unicode"/>
              </a:rPr>
              <a:t>not 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filter </a:t>
            </a:r>
            <a:r>
              <a:rPr dirty="0" sz="2700" spc="-5">
                <a:latin typeface="Lucida Sans Unicode"/>
                <a:cs typeface="Lucida Sans Unicode"/>
              </a:rPr>
              <a:t>any data </a:t>
            </a:r>
            <a:r>
              <a:rPr dirty="0" sz="2700" spc="-10">
                <a:latin typeface="Lucida Sans Unicode"/>
                <a:cs typeface="Lucida Sans Unicode"/>
              </a:rPr>
              <a:t>or </a:t>
            </a:r>
            <a:r>
              <a:rPr dirty="0" sz="2700">
                <a:latin typeface="Lucida Sans Unicode"/>
                <a:cs typeface="Lucida Sans Unicode"/>
              </a:rPr>
              <a:t>has </a:t>
            </a:r>
            <a:r>
              <a:rPr dirty="0" sz="2700" spc="-5">
                <a:latin typeface="Lucida Sans Unicode"/>
                <a:cs typeface="Lucida Sans Unicode"/>
              </a:rPr>
              <a:t>any intelligence as to where the data is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supposed</a:t>
            </a:r>
            <a:r>
              <a:rPr dirty="0" sz="2700" spc="-5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to </a:t>
            </a:r>
            <a:r>
              <a:rPr dirty="0" sz="2700">
                <a:latin typeface="Lucida Sans Unicode"/>
                <a:cs typeface="Lucida Sans Unicode"/>
              </a:rPr>
              <a:t>be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sent.</a:t>
            </a:r>
            <a:endParaRPr sz="27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  <a:tab pos="976757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The </a:t>
            </a:r>
            <a:r>
              <a:rPr dirty="0" sz="2700">
                <a:latin typeface="Lucida Sans Unicode"/>
                <a:cs typeface="Lucida Sans Unicode"/>
              </a:rPr>
              <a:t>Hub knows when a </a:t>
            </a:r>
            <a:r>
              <a:rPr dirty="0" sz="2700" spc="-5">
                <a:latin typeface="Lucida Sans Unicode"/>
                <a:cs typeface="Lucida Sans Unicode"/>
              </a:rPr>
              <a:t>device is connected to one of its ports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and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data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packet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arrives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at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one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of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its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ports,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it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is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copied	to</a:t>
            </a:r>
            <a:r>
              <a:rPr dirty="0" sz="2700" spc="-9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all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 other ports, </a:t>
            </a:r>
            <a:r>
              <a:rPr dirty="0" sz="2700">
                <a:latin typeface="Lucida Sans Unicode"/>
                <a:cs typeface="Lucida Sans Unicode"/>
              </a:rPr>
              <a:t>so </a:t>
            </a:r>
            <a:r>
              <a:rPr dirty="0" sz="2700" spc="-5">
                <a:latin typeface="Lucida Sans Unicode"/>
                <a:cs typeface="Lucida Sans Unicode"/>
              </a:rPr>
              <a:t>all the devices on the Hub sees the data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packets.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3360419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632704" cy="4526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2985"/>
            <a:ext cx="12192000" cy="50650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632704" cy="4526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792985"/>
            <a:ext cx="12192000" cy="5065395"/>
            <a:chOff x="0" y="1792985"/>
            <a:chExt cx="12192000" cy="50653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2985"/>
              <a:ext cx="12191999" cy="506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981195"/>
              <a:ext cx="492759" cy="379730"/>
            </a:xfrm>
            <a:custGeom>
              <a:avLst/>
              <a:gdLst/>
              <a:ahLst/>
              <a:cxnLst/>
              <a:rect l="l" t="t" r="r" b="b"/>
              <a:pathLst>
                <a:path w="492759" h="379729">
                  <a:moveTo>
                    <a:pt x="246189" y="0"/>
                  </a:moveTo>
                  <a:lnTo>
                    <a:pt x="0" y="189864"/>
                  </a:lnTo>
                  <a:lnTo>
                    <a:pt x="246189" y="379729"/>
                  </a:lnTo>
                  <a:lnTo>
                    <a:pt x="492366" y="189864"/>
                  </a:lnTo>
                  <a:lnTo>
                    <a:pt x="246189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953636"/>
              <a:ext cx="520065" cy="434975"/>
            </a:xfrm>
            <a:custGeom>
              <a:avLst/>
              <a:gdLst/>
              <a:ahLst/>
              <a:cxnLst/>
              <a:rect l="l" t="t" r="r" b="b"/>
              <a:pathLst>
                <a:path w="520065" h="434975">
                  <a:moveTo>
                    <a:pt x="246183" y="0"/>
                  </a:moveTo>
                  <a:lnTo>
                    <a:pt x="237418" y="1428"/>
                  </a:lnTo>
                  <a:lnTo>
                    <a:pt x="229387" y="5715"/>
                  </a:lnTo>
                  <a:lnTo>
                    <a:pt x="0" y="182743"/>
                  </a:lnTo>
                  <a:lnTo>
                    <a:pt x="0" y="252222"/>
                  </a:lnTo>
                  <a:lnTo>
                    <a:pt x="229387" y="429133"/>
                  </a:lnTo>
                  <a:lnTo>
                    <a:pt x="237418" y="433419"/>
                  </a:lnTo>
                  <a:lnTo>
                    <a:pt x="246183" y="434848"/>
                  </a:lnTo>
                  <a:lnTo>
                    <a:pt x="254947" y="433419"/>
                  </a:lnTo>
                  <a:lnTo>
                    <a:pt x="262978" y="429133"/>
                  </a:lnTo>
                  <a:lnTo>
                    <a:pt x="300194" y="400431"/>
                  </a:lnTo>
                  <a:lnTo>
                    <a:pt x="246189" y="400431"/>
                  </a:lnTo>
                  <a:lnTo>
                    <a:pt x="9004" y="217424"/>
                  </a:lnTo>
                  <a:lnTo>
                    <a:pt x="246189" y="34417"/>
                  </a:lnTo>
                  <a:lnTo>
                    <a:pt x="300170" y="34417"/>
                  </a:lnTo>
                  <a:lnTo>
                    <a:pt x="262978" y="5715"/>
                  </a:lnTo>
                  <a:lnTo>
                    <a:pt x="254947" y="1428"/>
                  </a:lnTo>
                  <a:lnTo>
                    <a:pt x="246183" y="0"/>
                  </a:lnTo>
                  <a:close/>
                </a:path>
                <a:path w="520065" h="434975">
                  <a:moveTo>
                    <a:pt x="300170" y="34417"/>
                  </a:moveTo>
                  <a:lnTo>
                    <a:pt x="246189" y="34417"/>
                  </a:lnTo>
                  <a:lnTo>
                    <a:pt x="483362" y="217424"/>
                  </a:lnTo>
                  <a:lnTo>
                    <a:pt x="246189" y="400431"/>
                  </a:lnTo>
                  <a:lnTo>
                    <a:pt x="300194" y="400431"/>
                  </a:lnTo>
                  <a:lnTo>
                    <a:pt x="515912" y="234061"/>
                  </a:lnTo>
                  <a:lnTo>
                    <a:pt x="519874" y="225933"/>
                  </a:lnTo>
                  <a:lnTo>
                    <a:pt x="519874" y="208915"/>
                  </a:lnTo>
                  <a:lnTo>
                    <a:pt x="515912" y="200914"/>
                  </a:lnTo>
                  <a:lnTo>
                    <a:pt x="300170" y="34417"/>
                  </a:lnTo>
                  <a:close/>
                </a:path>
                <a:path w="520065" h="434975">
                  <a:moveTo>
                    <a:pt x="246189" y="48387"/>
                  </a:moveTo>
                  <a:lnTo>
                    <a:pt x="27014" y="217424"/>
                  </a:lnTo>
                  <a:lnTo>
                    <a:pt x="246189" y="386461"/>
                  </a:lnTo>
                  <a:lnTo>
                    <a:pt x="264137" y="372618"/>
                  </a:lnTo>
                  <a:lnTo>
                    <a:pt x="246189" y="372618"/>
                  </a:lnTo>
                  <a:lnTo>
                    <a:pt x="45022" y="217424"/>
                  </a:lnTo>
                  <a:lnTo>
                    <a:pt x="246189" y="62230"/>
                  </a:lnTo>
                  <a:lnTo>
                    <a:pt x="264137" y="62230"/>
                  </a:lnTo>
                  <a:lnTo>
                    <a:pt x="246189" y="48387"/>
                  </a:lnTo>
                  <a:close/>
                </a:path>
                <a:path w="520065" h="434975">
                  <a:moveTo>
                    <a:pt x="264137" y="62230"/>
                  </a:moveTo>
                  <a:lnTo>
                    <a:pt x="246189" y="62230"/>
                  </a:lnTo>
                  <a:lnTo>
                    <a:pt x="447344" y="217424"/>
                  </a:lnTo>
                  <a:lnTo>
                    <a:pt x="246189" y="372618"/>
                  </a:lnTo>
                  <a:lnTo>
                    <a:pt x="264137" y="372618"/>
                  </a:lnTo>
                  <a:lnTo>
                    <a:pt x="465353" y="217424"/>
                  </a:lnTo>
                  <a:lnTo>
                    <a:pt x="264137" y="62230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6859" y="3301745"/>
              <a:ext cx="478790" cy="397510"/>
            </a:xfrm>
            <a:custGeom>
              <a:avLst/>
              <a:gdLst/>
              <a:ahLst/>
              <a:cxnLst/>
              <a:rect l="l" t="t" r="r" b="b"/>
              <a:pathLst>
                <a:path w="478789" h="397510">
                  <a:moveTo>
                    <a:pt x="239140" y="0"/>
                  </a:moveTo>
                  <a:lnTo>
                    <a:pt x="0" y="198627"/>
                  </a:lnTo>
                  <a:lnTo>
                    <a:pt x="239140" y="397382"/>
                  </a:lnTo>
                  <a:lnTo>
                    <a:pt x="478281" y="198627"/>
                  </a:lnTo>
                  <a:lnTo>
                    <a:pt x="239140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29300" y="3274155"/>
              <a:ext cx="533400" cy="452755"/>
            </a:xfrm>
            <a:custGeom>
              <a:avLst/>
              <a:gdLst/>
              <a:ahLst/>
              <a:cxnLst/>
              <a:rect l="l" t="t" r="r" b="b"/>
              <a:pathLst>
                <a:path w="533400" h="452754">
                  <a:moveTo>
                    <a:pt x="266700" y="0"/>
                  </a:moveTo>
                  <a:lnTo>
                    <a:pt x="257508" y="1595"/>
                  </a:lnTo>
                  <a:lnTo>
                    <a:pt x="249174" y="6381"/>
                  </a:lnTo>
                  <a:lnTo>
                    <a:pt x="10033" y="205136"/>
                  </a:lnTo>
                  <a:lnTo>
                    <a:pt x="3683" y="210343"/>
                  </a:lnTo>
                  <a:lnTo>
                    <a:pt x="0" y="218090"/>
                  </a:lnTo>
                  <a:lnTo>
                    <a:pt x="0" y="234473"/>
                  </a:lnTo>
                  <a:lnTo>
                    <a:pt x="3683" y="242220"/>
                  </a:lnTo>
                  <a:lnTo>
                    <a:pt x="10033" y="247427"/>
                  </a:lnTo>
                  <a:lnTo>
                    <a:pt x="249174" y="446055"/>
                  </a:lnTo>
                  <a:lnTo>
                    <a:pt x="257508" y="450842"/>
                  </a:lnTo>
                  <a:lnTo>
                    <a:pt x="266700" y="452437"/>
                  </a:lnTo>
                  <a:lnTo>
                    <a:pt x="275891" y="450842"/>
                  </a:lnTo>
                  <a:lnTo>
                    <a:pt x="284225" y="446055"/>
                  </a:lnTo>
                  <a:lnTo>
                    <a:pt x="318170" y="417861"/>
                  </a:lnTo>
                  <a:lnTo>
                    <a:pt x="266700" y="417861"/>
                  </a:lnTo>
                  <a:lnTo>
                    <a:pt x="36195" y="226218"/>
                  </a:lnTo>
                  <a:lnTo>
                    <a:pt x="266700" y="34702"/>
                  </a:lnTo>
                  <a:lnTo>
                    <a:pt x="318301" y="34702"/>
                  </a:lnTo>
                  <a:lnTo>
                    <a:pt x="284225" y="6381"/>
                  </a:lnTo>
                  <a:lnTo>
                    <a:pt x="275891" y="1595"/>
                  </a:lnTo>
                  <a:lnTo>
                    <a:pt x="266700" y="0"/>
                  </a:lnTo>
                  <a:close/>
                </a:path>
                <a:path w="533400" h="452754">
                  <a:moveTo>
                    <a:pt x="318301" y="34702"/>
                  </a:moveTo>
                  <a:lnTo>
                    <a:pt x="266700" y="34702"/>
                  </a:lnTo>
                  <a:lnTo>
                    <a:pt x="497204" y="226218"/>
                  </a:lnTo>
                  <a:lnTo>
                    <a:pt x="266700" y="417861"/>
                  </a:lnTo>
                  <a:lnTo>
                    <a:pt x="318170" y="417861"/>
                  </a:lnTo>
                  <a:lnTo>
                    <a:pt x="523366" y="247427"/>
                  </a:lnTo>
                  <a:lnTo>
                    <a:pt x="529716" y="242220"/>
                  </a:lnTo>
                  <a:lnTo>
                    <a:pt x="533400" y="234473"/>
                  </a:lnTo>
                  <a:lnTo>
                    <a:pt x="533400" y="218090"/>
                  </a:lnTo>
                  <a:lnTo>
                    <a:pt x="529716" y="210343"/>
                  </a:lnTo>
                  <a:lnTo>
                    <a:pt x="523366" y="205136"/>
                  </a:lnTo>
                  <a:lnTo>
                    <a:pt x="318301" y="34702"/>
                  </a:lnTo>
                  <a:close/>
                </a:path>
                <a:path w="533400" h="452754">
                  <a:moveTo>
                    <a:pt x="266700" y="49053"/>
                  </a:moveTo>
                  <a:lnTo>
                    <a:pt x="53339" y="226218"/>
                  </a:lnTo>
                  <a:lnTo>
                    <a:pt x="266700" y="403510"/>
                  </a:lnTo>
                  <a:lnTo>
                    <a:pt x="283970" y="389159"/>
                  </a:lnTo>
                  <a:lnTo>
                    <a:pt x="266700" y="389159"/>
                  </a:lnTo>
                  <a:lnTo>
                    <a:pt x="70612" y="226218"/>
                  </a:lnTo>
                  <a:lnTo>
                    <a:pt x="266700" y="63277"/>
                  </a:lnTo>
                  <a:lnTo>
                    <a:pt x="283829" y="63277"/>
                  </a:lnTo>
                  <a:lnTo>
                    <a:pt x="266700" y="49053"/>
                  </a:lnTo>
                  <a:close/>
                </a:path>
                <a:path w="533400" h="452754">
                  <a:moveTo>
                    <a:pt x="283829" y="63277"/>
                  </a:moveTo>
                  <a:lnTo>
                    <a:pt x="266700" y="63277"/>
                  </a:lnTo>
                  <a:lnTo>
                    <a:pt x="462788" y="226218"/>
                  </a:lnTo>
                  <a:lnTo>
                    <a:pt x="266700" y="389159"/>
                  </a:lnTo>
                  <a:lnTo>
                    <a:pt x="283970" y="389159"/>
                  </a:lnTo>
                  <a:lnTo>
                    <a:pt x="480060" y="226218"/>
                  </a:lnTo>
                  <a:lnTo>
                    <a:pt x="283829" y="63277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56859" y="3301745"/>
              <a:ext cx="478790" cy="397510"/>
            </a:xfrm>
            <a:custGeom>
              <a:avLst/>
              <a:gdLst/>
              <a:ahLst/>
              <a:cxnLst/>
              <a:rect l="l" t="t" r="r" b="b"/>
              <a:pathLst>
                <a:path w="478789" h="397510">
                  <a:moveTo>
                    <a:pt x="239140" y="0"/>
                  </a:moveTo>
                  <a:lnTo>
                    <a:pt x="0" y="198627"/>
                  </a:lnTo>
                  <a:lnTo>
                    <a:pt x="239140" y="397382"/>
                  </a:lnTo>
                  <a:lnTo>
                    <a:pt x="478281" y="198627"/>
                  </a:lnTo>
                  <a:lnTo>
                    <a:pt x="239140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29300" y="3274155"/>
              <a:ext cx="533400" cy="452755"/>
            </a:xfrm>
            <a:custGeom>
              <a:avLst/>
              <a:gdLst/>
              <a:ahLst/>
              <a:cxnLst/>
              <a:rect l="l" t="t" r="r" b="b"/>
              <a:pathLst>
                <a:path w="533400" h="452754">
                  <a:moveTo>
                    <a:pt x="266700" y="0"/>
                  </a:moveTo>
                  <a:lnTo>
                    <a:pt x="257508" y="1595"/>
                  </a:lnTo>
                  <a:lnTo>
                    <a:pt x="249174" y="6381"/>
                  </a:lnTo>
                  <a:lnTo>
                    <a:pt x="10033" y="205136"/>
                  </a:lnTo>
                  <a:lnTo>
                    <a:pt x="3683" y="210343"/>
                  </a:lnTo>
                  <a:lnTo>
                    <a:pt x="0" y="218090"/>
                  </a:lnTo>
                  <a:lnTo>
                    <a:pt x="0" y="234473"/>
                  </a:lnTo>
                  <a:lnTo>
                    <a:pt x="3683" y="242220"/>
                  </a:lnTo>
                  <a:lnTo>
                    <a:pt x="10033" y="247427"/>
                  </a:lnTo>
                  <a:lnTo>
                    <a:pt x="249174" y="446055"/>
                  </a:lnTo>
                  <a:lnTo>
                    <a:pt x="257508" y="450842"/>
                  </a:lnTo>
                  <a:lnTo>
                    <a:pt x="266700" y="452437"/>
                  </a:lnTo>
                  <a:lnTo>
                    <a:pt x="275891" y="450842"/>
                  </a:lnTo>
                  <a:lnTo>
                    <a:pt x="284225" y="446055"/>
                  </a:lnTo>
                  <a:lnTo>
                    <a:pt x="318170" y="417861"/>
                  </a:lnTo>
                  <a:lnTo>
                    <a:pt x="266700" y="417861"/>
                  </a:lnTo>
                  <a:lnTo>
                    <a:pt x="36195" y="226218"/>
                  </a:lnTo>
                  <a:lnTo>
                    <a:pt x="266700" y="34702"/>
                  </a:lnTo>
                  <a:lnTo>
                    <a:pt x="318301" y="34702"/>
                  </a:lnTo>
                  <a:lnTo>
                    <a:pt x="284225" y="6381"/>
                  </a:lnTo>
                  <a:lnTo>
                    <a:pt x="275891" y="1595"/>
                  </a:lnTo>
                  <a:lnTo>
                    <a:pt x="266700" y="0"/>
                  </a:lnTo>
                  <a:close/>
                </a:path>
                <a:path w="533400" h="452754">
                  <a:moveTo>
                    <a:pt x="318301" y="34702"/>
                  </a:moveTo>
                  <a:lnTo>
                    <a:pt x="266700" y="34702"/>
                  </a:lnTo>
                  <a:lnTo>
                    <a:pt x="497204" y="226218"/>
                  </a:lnTo>
                  <a:lnTo>
                    <a:pt x="266700" y="417861"/>
                  </a:lnTo>
                  <a:lnTo>
                    <a:pt x="318170" y="417861"/>
                  </a:lnTo>
                  <a:lnTo>
                    <a:pt x="523366" y="247427"/>
                  </a:lnTo>
                  <a:lnTo>
                    <a:pt x="529716" y="242220"/>
                  </a:lnTo>
                  <a:lnTo>
                    <a:pt x="533400" y="234473"/>
                  </a:lnTo>
                  <a:lnTo>
                    <a:pt x="533400" y="218090"/>
                  </a:lnTo>
                  <a:lnTo>
                    <a:pt x="529716" y="210343"/>
                  </a:lnTo>
                  <a:lnTo>
                    <a:pt x="523366" y="205136"/>
                  </a:lnTo>
                  <a:lnTo>
                    <a:pt x="318301" y="34702"/>
                  </a:lnTo>
                  <a:close/>
                </a:path>
                <a:path w="533400" h="452754">
                  <a:moveTo>
                    <a:pt x="266700" y="49053"/>
                  </a:moveTo>
                  <a:lnTo>
                    <a:pt x="53339" y="226218"/>
                  </a:lnTo>
                  <a:lnTo>
                    <a:pt x="266700" y="403510"/>
                  </a:lnTo>
                  <a:lnTo>
                    <a:pt x="283970" y="389159"/>
                  </a:lnTo>
                  <a:lnTo>
                    <a:pt x="266700" y="389159"/>
                  </a:lnTo>
                  <a:lnTo>
                    <a:pt x="70612" y="226218"/>
                  </a:lnTo>
                  <a:lnTo>
                    <a:pt x="266700" y="63277"/>
                  </a:lnTo>
                  <a:lnTo>
                    <a:pt x="283829" y="63277"/>
                  </a:lnTo>
                  <a:lnTo>
                    <a:pt x="266700" y="49053"/>
                  </a:lnTo>
                  <a:close/>
                </a:path>
                <a:path w="533400" h="452754">
                  <a:moveTo>
                    <a:pt x="283829" y="63277"/>
                  </a:moveTo>
                  <a:lnTo>
                    <a:pt x="266700" y="63277"/>
                  </a:lnTo>
                  <a:lnTo>
                    <a:pt x="462788" y="226218"/>
                  </a:lnTo>
                  <a:lnTo>
                    <a:pt x="266700" y="389159"/>
                  </a:lnTo>
                  <a:lnTo>
                    <a:pt x="283970" y="389159"/>
                  </a:lnTo>
                  <a:lnTo>
                    <a:pt x="480060" y="226218"/>
                  </a:lnTo>
                  <a:lnTo>
                    <a:pt x="283829" y="63277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56859" y="3301745"/>
              <a:ext cx="478790" cy="397510"/>
            </a:xfrm>
            <a:custGeom>
              <a:avLst/>
              <a:gdLst/>
              <a:ahLst/>
              <a:cxnLst/>
              <a:rect l="l" t="t" r="r" b="b"/>
              <a:pathLst>
                <a:path w="478789" h="397510">
                  <a:moveTo>
                    <a:pt x="239140" y="0"/>
                  </a:moveTo>
                  <a:lnTo>
                    <a:pt x="0" y="198627"/>
                  </a:lnTo>
                  <a:lnTo>
                    <a:pt x="239140" y="397382"/>
                  </a:lnTo>
                  <a:lnTo>
                    <a:pt x="478281" y="198627"/>
                  </a:lnTo>
                  <a:lnTo>
                    <a:pt x="239140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29300" y="3274155"/>
              <a:ext cx="533400" cy="452755"/>
            </a:xfrm>
            <a:custGeom>
              <a:avLst/>
              <a:gdLst/>
              <a:ahLst/>
              <a:cxnLst/>
              <a:rect l="l" t="t" r="r" b="b"/>
              <a:pathLst>
                <a:path w="533400" h="452754">
                  <a:moveTo>
                    <a:pt x="266700" y="0"/>
                  </a:moveTo>
                  <a:lnTo>
                    <a:pt x="257508" y="1595"/>
                  </a:lnTo>
                  <a:lnTo>
                    <a:pt x="249174" y="6381"/>
                  </a:lnTo>
                  <a:lnTo>
                    <a:pt x="10033" y="205136"/>
                  </a:lnTo>
                  <a:lnTo>
                    <a:pt x="3683" y="210343"/>
                  </a:lnTo>
                  <a:lnTo>
                    <a:pt x="0" y="218090"/>
                  </a:lnTo>
                  <a:lnTo>
                    <a:pt x="0" y="234473"/>
                  </a:lnTo>
                  <a:lnTo>
                    <a:pt x="3683" y="242220"/>
                  </a:lnTo>
                  <a:lnTo>
                    <a:pt x="10033" y="247427"/>
                  </a:lnTo>
                  <a:lnTo>
                    <a:pt x="249174" y="446055"/>
                  </a:lnTo>
                  <a:lnTo>
                    <a:pt x="257508" y="450842"/>
                  </a:lnTo>
                  <a:lnTo>
                    <a:pt x="266700" y="452437"/>
                  </a:lnTo>
                  <a:lnTo>
                    <a:pt x="275891" y="450842"/>
                  </a:lnTo>
                  <a:lnTo>
                    <a:pt x="284225" y="446055"/>
                  </a:lnTo>
                  <a:lnTo>
                    <a:pt x="318170" y="417861"/>
                  </a:lnTo>
                  <a:lnTo>
                    <a:pt x="266700" y="417861"/>
                  </a:lnTo>
                  <a:lnTo>
                    <a:pt x="36195" y="226218"/>
                  </a:lnTo>
                  <a:lnTo>
                    <a:pt x="266700" y="34702"/>
                  </a:lnTo>
                  <a:lnTo>
                    <a:pt x="318301" y="34702"/>
                  </a:lnTo>
                  <a:lnTo>
                    <a:pt x="284225" y="6381"/>
                  </a:lnTo>
                  <a:lnTo>
                    <a:pt x="275891" y="1595"/>
                  </a:lnTo>
                  <a:lnTo>
                    <a:pt x="266700" y="0"/>
                  </a:lnTo>
                  <a:close/>
                </a:path>
                <a:path w="533400" h="452754">
                  <a:moveTo>
                    <a:pt x="318301" y="34702"/>
                  </a:moveTo>
                  <a:lnTo>
                    <a:pt x="266700" y="34702"/>
                  </a:lnTo>
                  <a:lnTo>
                    <a:pt x="497204" y="226218"/>
                  </a:lnTo>
                  <a:lnTo>
                    <a:pt x="266700" y="417861"/>
                  </a:lnTo>
                  <a:lnTo>
                    <a:pt x="318170" y="417861"/>
                  </a:lnTo>
                  <a:lnTo>
                    <a:pt x="523366" y="247427"/>
                  </a:lnTo>
                  <a:lnTo>
                    <a:pt x="529716" y="242220"/>
                  </a:lnTo>
                  <a:lnTo>
                    <a:pt x="533400" y="234473"/>
                  </a:lnTo>
                  <a:lnTo>
                    <a:pt x="533400" y="218090"/>
                  </a:lnTo>
                  <a:lnTo>
                    <a:pt x="529716" y="210343"/>
                  </a:lnTo>
                  <a:lnTo>
                    <a:pt x="523366" y="205136"/>
                  </a:lnTo>
                  <a:lnTo>
                    <a:pt x="318301" y="34702"/>
                  </a:lnTo>
                  <a:close/>
                </a:path>
                <a:path w="533400" h="452754">
                  <a:moveTo>
                    <a:pt x="266700" y="49053"/>
                  </a:moveTo>
                  <a:lnTo>
                    <a:pt x="53339" y="226218"/>
                  </a:lnTo>
                  <a:lnTo>
                    <a:pt x="266700" y="403510"/>
                  </a:lnTo>
                  <a:lnTo>
                    <a:pt x="283970" y="389159"/>
                  </a:lnTo>
                  <a:lnTo>
                    <a:pt x="266700" y="389159"/>
                  </a:lnTo>
                  <a:lnTo>
                    <a:pt x="70612" y="226218"/>
                  </a:lnTo>
                  <a:lnTo>
                    <a:pt x="266700" y="63277"/>
                  </a:lnTo>
                  <a:lnTo>
                    <a:pt x="283829" y="63277"/>
                  </a:lnTo>
                  <a:lnTo>
                    <a:pt x="266700" y="49053"/>
                  </a:lnTo>
                  <a:close/>
                </a:path>
                <a:path w="533400" h="452754">
                  <a:moveTo>
                    <a:pt x="283829" y="63277"/>
                  </a:moveTo>
                  <a:lnTo>
                    <a:pt x="266700" y="63277"/>
                  </a:lnTo>
                  <a:lnTo>
                    <a:pt x="462788" y="226218"/>
                  </a:lnTo>
                  <a:lnTo>
                    <a:pt x="266700" y="389159"/>
                  </a:lnTo>
                  <a:lnTo>
                    <a:pt x="283970" y="389159"/>
                  </a:lnTo>
                  <a:lnTo>
                    <a:pt x="480060" y="226218"/>
                  </a:lnTo>
                  <a:lnTo>
                    <a:pt x="283829" y="63277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5385816" cy="4480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792985"/>
            <a:ext cx="12192000" cy="5065395"/>
            <a:chOff x="0" y="1792985"/>
            <a:chExt cx="12192000" cy="50653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2985"/>
              <a:ext cx="12192000" cy="50650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63646" y="3756025"/>
              <a:ext cx="436245" cy="323850"/>
            </a:xfrm>
            <a:custGeom>
              <a:avLst/>
              <a:gdLst/>
              <a:ahLst/>
              <a:cxnLst/>
              <a:rect l="l" t="t" r="r" b="b"/>
              <a:pathLst>
                <a:path w="436245" h="323850">
                  <a:moveTo>
                    <a:pt x="218058" y="0"/>
                  </a:moveTo>
                  <a:lnTo>
                    <a:pt x="0" y="161798"/>
                  </a:lnTo>
                  <a:lnTo>
                    <a:pt x="218058" y="323595"/>
                  </a:lnTo>
                  <a:lnTo>
                    <a:pt x="436117" y="161798"/>
                  </a:lnTo>
                  <a:lnTo>
                    <a:pt x="218058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6214" y="3728592"/>
              <a:ext cx="491490" cy="379095"/>
            </a:xfrm>
            <a:custGeom>
              <a:avLst/>
              <a:gdLst/>
              <a:ahLst/>
              <a:cxnLst/>
              <a:rect l="l" t="t" r="r" b="b"/>
              <a:pathLst>
                <a:path w="491489" h="379095">
                  <a:moveTo>
                    <a:pt x="245538" y="0"/>
                  </a:moveTo>
                  <a:lnTo>
                    <a:pt x="236995" y="1333"/>
                  </a:lnTo>
                  <a:lnTo>
                    <a:pt x="229108" y="5333"/>
                  </a:lnTo>
                  <a:lnTo>
                    <a:pt x="4063" y="172338"/>
                  </a:lnTo>
                  <a:lnTo>
                    <a:pt x="0" y="180593"/>
                  </a:lnTo>
                  <a:lnTo>
                    <a:pt x="0" y="197992"/>
                  </a:lnTo>
                  <a:lnTo>
                    <a:pt x="4063" y="206120"/>
                  </a:lnTo>
                  <a:lnTo>
                    <a:pt x="229108" y="373125"/>
                  </a:lnTo>
                  <a:lnTo>
                    <a:pt x="236995" y="377197"/>
                  </a:lnTo>
                  <a:lnTo>
                    <a:pt x="245538" y="378555"/>
                  </a:lnTo>
                  <a:lnTo>
                    <a:pt x="254057" y="377197"/>
                  </a:lnTo>
                  <a:lnTo>
                    <a:pt x="261874" y="373125"/>
                  </a:lnTo>
                  <a:lnTo>
                    <a:pt x="300898" y="344169"/>
                  </a:lnTo>
                  <a:lnTo>
                    <a:pt x="245490" y="344169"/>
                  </a:lnTo>
                  <a:lnTo>
                    <a:pt x="36702" y="189229"/>
                  </a:lnTo>
                  <a:lnTo>
                    <a:pt x="245490" y="34289"/>
                  </a:lnTo>
                  <a:lnTo>
                    <a:pt x="300898" y="34289"/>
                  </a:lnTo>
                  <a:lnTo>
                    <a:pt x="261874" y="5333"/>
                  </a:lnTo>
                  <a:lnTo>
                    <a:pt x="254057" y="1333"/>
                  </a:lnTo>
                  <a:lnTo>
                    <a:pt x="245538" y="0"/>
                  </a:lnTo>
                  <a:close/>
                </a:path>
                <a:path w="491489" h="379095">
                  <a:moveTo>
                    <a:pt x="300898" y="34289"/>
                  </a:moveTo>
                  <a:lnTo>
                    <a:pt x="245490" y="34289"/>
                  </a:lnTo>
                  <a:lnTo>
                    <a:pt x="454406" y="189229"/>
                  </a:lnTo>
                  <a:lnTo>
                    <a:pt x="245490" y="344169"/>
                  </a:lnTo>
                  <a:lnTo>
                    <a:pt x="300898" y="344169"/>
                  </a:lnTo>
                  <a:lnTo>
                    <a:pt x="486918" y="206120"/>
                  </a:lnTo>
                  <a:lnTo>
                    <a:pt x="491109" y="197992"/>
                  </a:lnTo>
                  <a:lnTo>
                    <a:pt x="491109" y="180593"/>
                  </a:lnTo>
                  <a:lnTo>
                    <a:pt x="486918" y="172338"/>
                  </a:lnTo>
                  <a:lnTo>
                    <a:pt x="300898" y="34289"/>
                  </a:lnTo>
                  <a:close/>
                </a:path>
                <a:path w="491489" h="379095">
                  <a:moveTo>
                    <a:pt x="245490" y="48005"/>
                  </a:moveTo>
                  <a:lnTo>
                    <a:pt x="55245" y="189229"/>
                  </a:lnTo>
                  <a:lnTo>
                    <a:pt x="245490" y="330453"/>
                  </a:lnTo>
                  <a:lnTo>
                    <a:pt x="263980" y="316737"/>
                  </a:lnTo>
                  <a:lnTo>
                    <a:pt x="245490" y="316737"/>
                  </a:lnTo>
                  <a:lnTo>
                    <a:pt x="73660" y="189229"/>
                  </a:lnTo>
                  <a:lnTo>
                    <a:pt x="245490" y="61721"/>
                  </a:lnTo>
                  <a:lnTo>
                    <a:pt x="263980" y="61721"/>
                  </a:lnTo>
                  <a:lnTo>
                    <a:pt x="245490" y="48005"/>
                  </a:lnTo>
                  <a:close/>
                </a:path>
                <a:path w="491489" h="379095">
                  <a:moveTo>
                    <a:pt x="263980" y="61721"/>
                  </a:moveTo>
                  <a:lnTo>
                    <a:pt x="245490" y="61721"/>
                  </a:lnTo>
                  <a:lnTo>
                    <a:pt x="417449" y="189229"/>
                  </a:lnTo>
                  <a:lnTo>
                    <a:pt x="245490" y="316737"/>
                  </a:lnTo>
                  <a:lnTo>
                    <a:pt x="263980" y="316737"/>
                  </a:lnTo>
                  <a:lnTo>
                    <a:pt x="435863" y="189229"/>
                  </a:lnTo>
                  <a:lnTo>
                    <a:pt x="263980" y="61721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73035" y="4220336"/>
              <a:ext cx="436245" cy="394335"/>
            </a:xfrm>
            <a:custGeom>
              <a:avLst/>
              <a:gdLst/>
              <a:ahLst/>
              <a:cxnLst/>
              <a:rect l="l" t="t" r="r" b="b"/>
              <a:pathLst>
                <a:path w="436245" h="394335">
                  <a:moveTo>
                    <a:pt x="218059" y="0"/>
                  </a:moveTo>
                  <a:lnTo>
                    <a:pt x="0" y="196976"/>
                  </a:lnTo>
                  <a:lnTo>
                    <a:pt x="218059" y="393826"/>
                  </a:lnTo>
                  <a:lnTo>
                    <a:pt x="436118" y="196976"/>
                  </a:lnTo>
                  <a:lnTo>
                    <a:pt x="218059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45477" y="4192841"/>
              <a:ext cx="491490" cy="448945"/>
            </a:xfrm>
            <a:custGeom>
              <a:avLst/>
              <a:gdLst/>
              <a:ahLst/>
              <a:cxnLst/>
              <a:rect l="l" t="t" r="r" b="b"/>
              <a:pathLst>
                <a:path w="491490" h="448945">
                  <a:moveTo>
                    <a:pt x="245554" y="0"/>
                  </a:moveTo>
                  <a:lnTo>
                    <a:pt x="235815" y="1762"/>
                  </a:lnTo>
                  <a:lnTo>
                    <a:pt x="227075" y="7048"/>
                  </a:lnTo>
                  <a:lnTo>
                    <a:pt x="9144" y="204025"/>
                  </a:lnTo>
                  <a:lnTo>
                    <a:pt x="3301" y="209232"/>
                  </a:lnTo>
                  <a:lnTo>
                    <a:pt x="0" y="216598"/>
                  </a:lnTo>
                  <a:lnTo>
                    <a:pt x="0" y="232219"/>
                  </a:lnTo>
                  <a:lnTo>
                    <a:pt x="3301" y="239585"/>
                  </a:lnTo>
                  <a:lnTo>
                    <a:pt x="9144" y="244792"/>
                  </a:lnTo>
                  <a:lnTo>
                    <a:pt x="227075" y="441769"/>
                  </a:lnTo>
                  <a:lnTo>
                    <a:pt x="235815" y="447055"/>
                  </a:lnTo>
                  <a:lnTo>
                    <a:pt x="245554" y="448818"/>
                  </a:lnTo>
                  <a:lnTo>
                    <a:pt x="255293" y="447055"/>
                  </a:lnTo>
                  <a:lnTo>
                    <a:pt x="264032" y="441769"/>
                  </a:lnTo>
                  <a:lnTo>
                    <a:pt x="294822" y="413956"/>
                  </a:lnTo>
                  <a:lnTo>
                    <a:pt x="245618" y="413956"/>
                  </a:lnTo>
                  <a:lnTo>
                    <a:pt x="35687" y="224472"/>
                  </a:lnTo>
                  <a:lnTo>
                    <a:pt x="245618" y="34861"/>
                  </a:lnTo>
                  <a:lnTo>
                    <a:pt x="294822" y="34861"/>
                  </a:lnTo>
                  <a:lnTo>
                    <a:pt x="264032" y="7048"/>
                  </a:lnTo>
                  <a:lnTo>
                    <a:pt x="255293" y="1762"/>
                  </a:lnTo>
                  <a:lnTo>
                    <a:pt x="245554" y="0"/>
                  </a:lnTo>
                  <a:close/>
                </a:path>
                <a:path w="491490" h="448945">
                  <a:moveTo>
                    <a:pt x="294822" y="34861"/>
                  </a:moveTo>
                  <a:lnTo>
                    <a:pt x="245618" y="34861"/>
                  </a:lnTo>
                  <a:lnTo>
                    <a:pt x="455422" y="224472"/>
                  </a:lnTo>
                  <a:lnTo>
                    <a:pt x="245618" y="413956"/>
                  </a:lnTo>
                  <a:lnTo>
                    <a:pt x="294822" y="413956"/>
                  </a:lnTo>
                  <a:lnTo>
                    <a:pt x="487806" y="239585"/>
                  </a:lnTo>
                  <a:lnTo>
                    <a:pt x="491108" y="232219"/>
                  </a:lnTo>
                  <a:lnTo>
                    <a:pt x="491108" y="216598"/>
                  </a:lnTo>
                  <a:lnTo>
                    <a:pt x="487806" y="209232"/>
                  </a:lnTo>
                  <a:lnTo>
                    <a:pt x="294822" y="34861"/>
                  </a:lnTo>
                  <a:close/>
                </a:path>
                <a:path w="491490" h="448945">
                  <a:moveTo>
                    <a:pt x="245618" y="49720"/>
                  </a:moveTo>
                  <a:lnTo>
                    <a:pt x="52197" y="224472"/>
                  </a:lnTo>
                  <a:lnTo>
                    <a:pt x="245618" y="399097"/>
                  </a:lnTo>
                  <a:lnTo>
                    <a:pt x="261935" y="384365"/>
                  </a:lnTo>
                  <a:lnTo>
                    <a:pt x="245618" y="384365"/>
                  </a:lnTo>
                  <a:lnTo>
                    <a:pt x="68579" y="224472"/>
                  </a:lnTo>
                  <a:lnTo>
                    <a:pt x="245618" y="64579"/>
                  </a:lnTo>
                  <a:lnTo>
                    <a:pt x="262064" y="64579"/>
                  </a:lnTo>
                  <a:lnTo>
                    <a:pt x="245618" y="49720"/>
                  </a:lnTo>
                  <a:close/>
                </a:path>
                <a:path w="491490" h="448945">
                  <a:moveTo>
                    <a:pt x="262064" y="64579"/>
                  </a:moveTo>
                  <a:lnTo>
                    <a:pt x="245618" y="64579"/>
                  </a:lnTo>
                  <a:lnTo>
                    <a:pt x="422528" y="224472"/>
                  </a:lnTo>
                  <a:lnTo>
                    <a:pt x="245618" y="384365"/>
                  </a:lnTo>
                  <a:lnTo>
                    <a:pt x="261935" y="384365"/>
                  </a:lnTo>
                  <a:lnTo>
                    <a:pt x="439039" y="224472"/>
                  </a:lnTo>
                  <a:lnTo>
                    <a:pt x="262064" y="64579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36918" y="4921376"/>
              <a:ext cx="436245" cy="394335"/>
            </a:xfrm>
            <a:custGeom>
              <a:avLst/>
              <a:gdLst/>
              <a:ahLst/>
              <a:cxnLst/>
              <a:rect l="l" t="t" r="r" b="b"/>
              <a:pathLst>
                <a:path w="436245" h="394335">
                  <a:moveTo>
                    <a:pt x="218058" y="0"/>
                  </a:moveTo>
                  <a:lnTo>
                    <a:pt x="0" y="196977"/>
                  </a:lnTo>
                  <a:lnTo>
                    <a:pt x="218058" y="393827"/>
                  </a:lnTo>
                  <a:lnTo>
                    <a:pt x="436117" y="196977"/>
                  </a:lnTo>
                  <a:lnTo>
                    <a:pt x="218058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358" y="4893881"/>
              <a:ext cx="491490" cy="448945"/>
            </a:xfrm>
            <a:custGeom>
              <a:avLst/>
              <a:gdLst/>
              <a:ahLst/>
              <a:cxnLst/>
              <a:rect l="l" t="t" r="r" b="b"/>
              <a:pathLst>
                <a:path w="491490" h="448945">
                  <a:moveTo>
                    <a:pt x="245570" y="0"/>
                  </a:moveTo>
                  <a:lnTo>
                    <a:pt x="235868" y="1762"/>
                  </a:lnTo>
                  <a:lnTo>
                    <a:pt x="227202" y="7048"/>
                  </a:lnTo>
                  <a:lnTo>
                    <a:pt x="9144" y="204025"/>
                  </a:lnTo>
                  <a:lnTo>
                    <a:pt x="3301" y="209232"/>
                  </a:lnTo>
                  <a:lnTo>
                    <a:pt x="0" y="216598"/>
                  </a:lnTo>
                  <a:lnTo>
                    <a:pt x="0" y="232219"/>
                  </a:lnTo>
                  <a:lnTo>
                    <a:pt x="3301" y="239585"/>
                  </a:lnTo>
                  <a:lnTo>
                    <a:pt x="9144" y="244792"/>
                  </a:lnTo>
                  <a:lnTo>
                    <a:pt x="227202" y="441769"/>
                  </a:lnTo>
                  <a:lnTo>
                    <a:pt x="235868" y="447055"/>
                  </a:lnTo>
                  <a:lnTo>
                    <a:pt x="245570" y="448818"/>
                  </a:lnTo>
                  <a:lnTo>
                    <a:pt x="255295" y="447055"/>
                  </a:lnTo>
                  <a:lnTo>
                    <a:pt x="264033" y="441769"/>
                  </a:lnTo>
                  <a:lnTo>
                    <a:pt x="294822" y="413956"/>
                  </a:lnTo>
                  <a:lnTo>
                    <a:pt x="245618" y="413956"/>
                  </a:lnTo>
                  <a:lnTo>
                    <a:pt x="35687" y="224472"/>
                  </a:lnTo>
                  <a:lnTo>
                    <a:pt x="245618" y="34861"/>
                  </a:lnTo>
                  <a:lnTo>
                    <a:pt x="294822" y="34861"/>
                  </a:lnTo>
                  <a:lnTo>
                    <a:pt x="264033" y="7048"/>
                  </a:lnTo>
                  <a:lnTo>
                    <a:pt x="255295" y="1762"/>
                  </a:lnTo>
                  <a:lnTo>
                    <a:pt x="245570" y="0"/>
                  </a:lnTo>
                  <a:close/>
                </a:path>
                <a:path w="491490" h="448945">
                  <a:moveTo>
                    <a:pt x="294822" y="34861"/>
                  </a:moveTo>
                  <a:lnTo>
                    <a:pt x="245618" y="34861"/>
                  </a:lnTo>
                  <a:lnTo>
                    <a:pt x="455422" y="224472"/>
                  </a:lnTo>
                  <a:lnTo>
                    <a:pt x="245618" y="413956"/>
                  </a:lnTo>
                  <a:lnTo>
                    <a:pt x="294822" y="413956"/>
                  </a:lnTo>
                  <a:lnTo>
                    <a:pt x="487807" y="239585"/>
                  </a:lnTo>
                  <a:lnTo>
                    <a:pt x="491109" y="232219"/>
                  </a:lnTo>
                  <a:lnTo>
                    <a:pt x="491109" y="216598"/>
                  </a:lnTo>
                  <a:lnTo>
                    <a:pt x="487807" y="209232"/>
                  </a:lnTo>
                  <a:lnTo>
                    <a:pt x="294822" y="34861"/>
                  </a:lnTo>
                  <a:close/>
                </a:path>
                <a:path w="491490" h="448945">
                  <a:moveTo>
                    <a:pt x="245618" y="49720"/>
                  </a:moveTo>
                  <a:lnTo>
                    <a:pt x="52197" y="224472"/>
                  </a:lnTo>
                  <a:lnTo>
                    <a:pt x="245618" y="399097"/>
                  </a:lnTo>
                  <a:lnTo>
                    <a:pt x="261935" y="384365"/>
                  </a:lnTo>
                  <a:lnTo>
                    <a:pt x="245618" y="384365"/>
                  </a:lnTo>
                  <a:lnTo>
                    <a:pt x="68580" y="224472"/>
                  </a:lnTo>
                  <a:lnTo>
                    <a:pt x="245618" y="64579"/>
                  </a:lnTo>
                  <a:lnTo>
                    <a:pt x="262064" y="64579"/>
                  </a:lnTo>
                  <a:lnTo>
                    <a:pt x="245618" y="49720"/>
                  </a:lnTo>
                  <a:close/>
                </a:path>
                <a:path w="491490" h="448945">
                  <a:moveTo>
                    <a:pt x="262064" y="64579"/>
                  </a:moveTo>
                  <a:lnTo>
                    <a:pt x="245618" y="64579"/>
                  </a:lnTo>
                  <a:lnTo>
                    <a:pt x="422656" y="224472"/>
                  </a:lnTo>
                  <a:lnTo>
                    <a:pt x="245618" y="384365"/>
                  </a:lnTo>
                  <a:lnTo>
                    <a:pt x="261935" y="384365"/>
                  </a:lnTo>
                  <a:lnTo>
                    <a:pt x="439039" y="224472"/>
                  </a:lnTo>
                  <a:lnTo>
                    <a:pt x="262064" y="64579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18964" y="4921376"/>
              <a:ext cx="436245" cy="394335"/>
            </a:xfrm>
            <a:custGeom>
              <a:avLst/>
              <a:gdLst/>
              <a:ahLst/>
              <a:cxnLst/>
              <a:rect l="l" t="t" r="r" b="b"/>
              <a:pathLst>
                <a:path w="436245" h="394335">
                  <a:moveTo>
                    <a:pt x="218059" y="0"/>
                  </a:moveTo>
                  <a:lnTo>
                    <a:pt x="0" y="196977"/>
                  </a:lnTo>
                  <a:lnTo>
                    <a:pt x="218059" y="393827"/>
                  </a:lnTo>
                  <a:lnTo>
                    <a:pt x="436118" y="196977"/>
                  </a:lnTo>
                  <a:lnTo>
                    <a:pt x="218059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91532" y="4893881"/>
              <a:ext cx="491490" cy="448945"/>
            </a:xfrm>
            <a:custGeom>
              <a:avLst/>
              <a:gdLst/>
              <a:ahLst/>
              <a:cxnLst/>
              <a:rect l="l" t="t" r="r" b="b"/>
              <a:pathLst>
                <a:path w="491489" h="448945">
                  <a:moveTo>
                    <a:pt x="245538" y="0"/>
                  </a:moveTo>
                  <a:lnTo>
                    <a:pt x="235813" y="1762"/>
                  </a:lnTo>
                  <a:lnTo>
                    <a:pt x="227075" y="7048"/>
                  </a:lnTo>
                  <a:lnTo>
                    <a:pt x="3301" y="209232"/>
                  </a:lnTo>
                  <a:lnTo>
                    <a:pt x="0" y="216598"/>
                  </a:lnTo>
                  <a:lnTo>
                    <a:pt x="0" y="232219"/>
                  </a:lnTo>
                  <a:lnTo>
                    <a:pt x="3301" y="239585"/>
                  </a:lnTo>
                  <a:lnTo>
                    <a:pt x="227075" y="441769"/>
                  </a:lnTo>
                  <a:lnTo>
                    <a:pt x="235813" y="447055"/>
                  </a:lnTo>
                  <a:lnTo>
                    <a:pt x="245538" y="448818"/>
                  </a:lnTo>
                  <a:lnTo>
                    <a:pt x="255240" y="447055"/>
                  </a:lnTo>
                  <a:lnTo>
                    <a:pt x="263905" y="441769"/>
                  </a:lnTo>
                  <a:lnTo>
                    <a:pt x="294695" y="413956"/>
                  </a:lnTo>
                  <a:lnTo>
                    <a:pt x="245490" y="413956"/>
                  </a:lnTo>
                  <a:lnTo>
                    <a:pt x="35687" y="224472"/>
                  </a:lnTo>
                  <a:lnTo>
                    <a:pt x="245490" y="34861"/>
                  </a:lnTo>
                  <a:lnTo>
                    <a:pt x="294695" y="34861"/>
                  </a:lnTo>
                  <a:lnTo>
                    <a:pt x="263905" y="7048"/>
                  </a:lnTo>
                  <a:lnTo>
                    <a:pt x="255240" y="1762"/>
                  </a:lnTo>
                  <a:lnTo>
                    <a:pt x="245538" y="0"/>
                  </a:lnTo>
                  <a:close/>
                </a:path>
                <a:path w="491489" h="448945">
                  <a:moveTo>
                    <a:pt x="294695" y="34861"/>
                  </a:moveTo>
                  <a:lnTo>
                    <a:pt x="245490" y="34861"/>
                  </a:lnTo>
                  <a:lnTo>
                    <a:pt x="455421" y="224472"/>
                  </a:lnTo>
                  <a:lnTo>
                    <a:pt x="245490" y="413956"/>
                  </a:lnTo>
                  <a:lnTo>
                    <a:pt x="294695" y="413956"/>
                  </a:lnTo>
                  <a:lnTo>
                    <a:pt x="481964" y="244792"/>
                  </a:lnTo>
                  <a:lnTo>
                    <a:pt x="487806" y="239585"/>
                  </a:lnTo>
                  <a:lnTo>
                    <a:pt x="491108" y="232219"/>
                  </a:lnTo>
                  <a:lnTo>
                    <a:pt x="491108" y="216598"/>
                  </a:lnTo>
                  <a:lnTo>
                    <a:pt x="487806" y="209232"/>
                  </a:lnTo>
                  <a:lnTo>
                    <a:pt x="481964" y="204025"/>
                  </a:lnTo>
                  <a:lnTo>
                    <a:pt x="294695" y="34861"/>
                  </a:lnTo>
                  <a:close/>
                </a:path>
                <a:path w="491489" h="448945">
                  <a:moveTo>
                    <a:pt x="245490" y="49720"/>
                  </a:moveTo>
                  <a:lnTo>
                    <a:pt x="52069" y="224472"/>
                  </a:lnTo>
                  <a:lnTo>
                    <a:pt x="245490" y="399097"/>
                  </a:lnTo>
                  <a:lnTo>
                    <a:pt x="261808" y="384365"/>
                  </a:lnTo>
                  <a:lnTo>
                    <a:pt x="245490" y="384365"/>
                  </a:lnTo>
                  <a:lnTo>
                    <a:pt x="68452" y="224472"/>
                  </a:lnTo>
                  <a:lnTo>
                    <a:pt x="245490" y="64579"/>
                  </a:lnTo>
                  <a:lnTo>
                    <a:pt x="261937" y="64579"/>
                  </a:lnTo>
                  <a:lnTo>
                    <a:pt x="245490" y="49720"/>
                  </a:lnTo>
                  <a:close/>
                </a:path>
                <a:path w="491489" h="448945">
                  <a:moveTo>
                    <a:pt x="261937" y="64579"/>
                  </a:moveTo>
                  <a:lnTo>
                    <a:pt x="245490" y="64579"/>
                  </a:lnTo>
                  <a:lnTo>
                    <a:pt x="422528" y="224472"/>
                  </a:lnTo>
                  <a:lnTo>
                    <a:pt x="245490" y="384365"/>
                  </a:lnTo>
                  <a:lnTo>
                    <a:pt x="261808" y="384365"/>
                  </a:lnTo>
                  <a:lnTo>
                    <a:pt x="438912" y="224472"/>
                  </a:lnTo>
                  <a:lnTo>
                    <a:pt x="261937" y="64579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398881"/>
            <a:ext cx="9747885" cy="177292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95"/>
              </a:spcBef>
              <a:buClr>
                <a:srgbClr val="2CA1BE"/>
              </a:buClr>
              <a:buSzPct val="68055"/>
              <a:buFont typeface="Microsoft Sans Serif"/>
              <a:buChar char=""/>
              <a:tabLst>
                <a:tab pos="269240" algn="l"/>
              </a:tabLst>
            </a:pPr>
            <a:r>
              <a:rPr dirty="0" sz="3600">
                <a:latin typeface="Lucida Sans Unicode"/>
                <a:cs typeface="Lucida Sans Unicode"/>
              </a:rPr>
              <a:t>HUB</a:t>
            </a:r>
            <a:r>
              <a:rPr dirty="0" sz="3600" spc="-2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creates</a:t>
            </a:r>
            <a:r>
              <a:rPr dirty="0" sz="3600" spc="-30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security</a:t>
            </a:r>
            <a:r>
              <a:rPr dirty="0" sz="3600" spc="-1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concerns.</a:t>
            </a:r>
            <a:endParaRPr sz="36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8055"/>
              <a:buFont typeface="Microsoft Sans Serif"/>
              <a:buChar char=""/>
              <a:tabLst>
                <a:tab pos="269240" algn="l"/>
              </a:tabLst>
            </a:pPr>
            <a:r>
              <a:rPr dirty="0" sz="3600">
                <a:latin typeface="Lucida Sans Unicode"/>
                <a:cs typeface="Lucida Sans Unicode"/>
              </a:rPr>
              <a:t>HUB also </a:t>
            </a:r>
            <a:r>
              <a:rPr dirty="0" sz="3600" spc="-5">
                <a:latin typeface="Lucida Sans Unicode"/>
                <a:cs typeface="Lucida Sans Unicode"/>
              </a:rPr>
              <a:t>creates unnecessary traffic </a:t>
            </a:r>
            <a:r>
              <a:rPr dirty="0" sz="3600">
                <a:latin typeface="Lucida Sans Unicode"/>
                <a:cs typeface="Lucida Sans Unicode"/>
              </a:rPr>
              <a:t>which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wastes</a:t>
            </a:r>
            <a:r>
              <a:rPr dirty="0" sz="3600" spc="-2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bandwidth.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5385816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12739"/>
            <a:ext cx="10649585" cy="316674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Switch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is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very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similar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Hub.</a:t>
            </a:r>
            <a:endParaRPr sz="2800">
              <a:latin typeface="Lucida Sans Unicode"/>
              <a:cs typeface="Lucida Sans Unicode"/>
            </a:endParaRPr>
          </a:p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Switch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is</a:t>
            </a:r>
            <a:r>
              <a:rPr dirty="0" sz="2800" spc="-2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intelligent.</a:t>
            </a:r>
            <a:endParaRPr sz="28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Switch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can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actually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learn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physical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addresses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of the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devices</a:t>
            </a:r>
            <a:r>
              <a:rPr dirty="0" sz="2800" spc="-5">
                <a:latin typeface="Lucida Sans Unicode"/>
                <a:cs typeface="Lucida Sans Unicode"/>
              </a:rPr>
              <a:t> that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are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connected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it.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It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stores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these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physical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addresses</a:t>
            </a:r>
            <a:r>
              <a:rPr dirty="0" sz="2800" spc="-10">
                <a:latin typeface="Lucida Sans Unicode"/>
                <a:cs typeface="Lucida Sans Unicode"/>
              </a:rPr>
              <a:t> called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MAC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addresses in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its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table.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So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when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data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packet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is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sent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switch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it’s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only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directed</a:t>
            </a:r>
            <a:r>
              <a:rPr dirty="0" sz="2800" spc="4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intended 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destination.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6003036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6003036" cy="4480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2985"/>
            <a:ext cx="12192000" cy="50650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737860" cy="4480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792985"/>
            <a:ext cx="12192000" cy="5065395"/>
            <a:chOff x="0" y="1792985"/>
            <a:chExt cx="12192000" cy="50653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2985"/>
              <a:ext cx="12192000" cy="50650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713607"/>
              <a:ext cx="541655" cy="522605"/>
            </a:xfrm>
            <a:custGeom>
              <a:avLst/>
              <a:gdLst/>
              <a:ahLst/>
              <a:cxnLst/>
              <a:rect l="l" t="t" r="r" b="b"/>
              <a:pathLst>
                <a:path w="541655" h="522604">
                  <a:moveTo>
                    <a:pt x="270586" y="0"/>
                  </a:moveTo>
                  <a:lnTo>
                    <a:pt x="0" y="261239"/>
                  </a:lnTo>
                  <a:lnTo>
                    <a:pt x="270586" y="522478"/>
                  </a:lnTo>
                  <a:lnTo>
                    <a:pt x="541172" y="261239"/>
                  </a:lnTo>
                  <a:lnTo>
                    <a:pt x="270586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686079"/>
              <a:ext cx="568960" cy="577850"/>
            </a:xfrm>
            <a:custGeom>
              <a:avLst/>
              <a:gdLst/>
              <a:ahLst/>
              <a:cxnLst/>
              <a:rect l="l" t="t" r="r" b="b"/>
              <a:pathLst>
                <a:path w="568960" h="577850">
                  <a:moveTo>
                    <a:pt x="270586" y="0"/>
                  </a:moveTo>
                  <a:lnTo>
                    <a:pt x="260451" y="1928"/>
                  </a:lnTo>
                  <a:lnTo>
                    <a:pt x="251485" y="7715"/>
                  </a:lnTo>
                  <a:lnTo>
                    <a:pt x="0" y="250513"/>
                  </a:lnTo>
                  <a:lnTo>
                    <a:pt x="0" y="327019"/>
                  </a:lnTo>
                  <a:lnTo>
                    <a:pt x="251485" y="569817"/>
                  </a:lnTo>
                  <a:lnTo>
                    <a:pt x="260451" y="575603"/>
                  </a:lnTo>
                  <a:lnTo>
                    <a:pt x="270586" y="577532"/>
                  </a:lnTo>
                  <a:lnTo>
                    <a:pt x="280721" y="575603"/>
                  </a:lnTo>
                  <a:lnTo>
                    <a:pt x="289687" y="569817"/>
                  </a:lnTo>
                  <a:lnTo>
                    <a:pt x="318100" y="542385"/>
                  </a:lnTo>
                  <a:lnTo>
                    <a:pt x="270586" y="542385"/>
                  </a:lnTo>
                  <a:lnTo>
                    <a:pt x="7918" y="288766"/>
                  </a:lnTo>
                  <a:lnTo>
                    <a:pt x="270586" y="35147"/>
                  </a:lnTo>
                  <a:lnTo>
                    <a:pt x="318100" y="35147"/>
                  </a:lnTo>
                  <a:lnTo>
                    <a:pt x="289687" y="7715"/>
                  </a:lnTo>
                  <a:lnTo>
                    <a:pt x="280721" y="1928"/>
                  </a:lnTo>
                  <a:lnTo>
                    <a:pt x="270586" y="0"/>
                  </a:lnTo>
                  <a:close/>
                </a:path>
                <a:path w="568960" h="577850">
                  <a:moveTo>
                    <a:pt x="318100" y="35147"/>
                  </a:moveTo>
                  <a:lnTo>
                    <a:pt x="270586" y="35147"/>
                  </a:lnTo>
                  <a:lnTo>
                    <a:pt x="533260" y="288766"/>
                  </a:lnTo>
                  <a:lnTo>
                    <a:pt x="270586" y="542385"/>
                  </a:lnTo>
                  <a:lnTo>
                    <a:pt x="318100" y="542385"/>
                  </a:lnTo>
                  <a:lnTo>
                    <a:pt x="565645" y="303371"/>
                  </a:lnTo>
                  <a:lnTo>
                    <a:pt x="568680" y="296259"/>
                  </a:lnTo>
                  <a:lnTo>
                    <a:pt x="568680" y="281273"/>
                  </a:lnTo>
                  <a:lnTo>
                    <a:pt x="565645" y="274161"/>
                  </a:lnTo>
                  <a:lnTo>
                    <a:pt x="318100" y="35147"/>
                  </a:lnTo>
                  <a:close/>
                </a:path>
                <a:path w="568960" h="577850">
                  <a:moveTo>
                    <a:pt x="270586" y="50387"/>
                  </a:moveTo>
                  <a:lnTo>
                    <a:pt x="23755" y="288766"/>
                  </a:lnTo>
                  <a:lnTo>
                    <a:pt x="270586" y="527018"/>
                  </a:lnTo>
                  <a:lnTo>
                    <a:pt x="286375" y="511778"/>
                  </a:lnTo>
                  <a:lnTo>
                    <a:pt x="270586" y="511778"/>
                  </a:lnTo>
                  <a:lnTo>
                    <a:pt x="39590" y="288766"/>
                  </a:lnTo>
                  <a:lnTo>
                    <a:pt x="270586" y="65754"/>
                  </a:lnTo>
                  <a:lnTo>
                    <a:pt x="286498" y="65754"/>
                  </a:lnTo>
                  <a:lnTo>
                    <a:pt x="270586" y="50387"/>
                  </a:lnTo>
                  <a:close/>
                </a:path>
                <a:path w="568960" h="577850">
                  <a:moveTo>
                    <a:pt x="286498" y="65754"/>
                  </a:moveTo>
                  <a:lnTo>
                    <a:pt x="270586" y="65754"/>
                  </a:lnTo>
                  <a:lnTo>
                    <a:pt x="501586" y="288766"/>
                  </a:lnTo>
                  <a:lnTo>
                    <a:pt x="270586" y="511778"/>
                  </a:lnTo>
                  <a:lnTo>
                    <a:pt x="286375" y="511778"/>
                  </a:lnTo>
                  <a:lnTo>
                    <a:pt x="517423" y="288766"/>
                  </a:lnTo>
                  <a:lnTo>
                    <a:pt x="286498" y="65754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09996" y="3249675"/>
              <a:ext cx="478790" cy="464184"/>
            </a:xfrm>
            <a:custGeom>
              <a:avLst/>
              <a:gdLst/>
              <a:ahLst/>
              <a:cxnLst/>
              <a:rect l="l" t="t" r="r" b="b"/>
              <a:pathLst>
                <a:path w="478789" h="464185">
                  <a:moveTo>
                    <a:pt x="239140" y="0"/>
                  </a:moveTo>
                  <a:lnTo>
                    <a:pt x="0" y="231901"/>
                  </a:lnTo>
                  <a:lnTo>
                    <a:pt x="239140" y="463931"/>
                  </a:lnTo>
                  <a:lnTo>
                    <a:pt x="478281" y="231901"/>
                  </a:lnTo>
                  <a:lnTo>
                    <a:pt x="239140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82436" y="3222148"/>
              <a:ext cx="533400" cy="519430"/>
            </a:xfrm>
            <a:custGeom>
              <a:avLst/>
              <a:gdLst/>
              <a:ahLst/>
              <a:cxnLst/>
              <a:rect l="l" t="t" r="r" b="b"/>
              <a:pathLst>
                <a:path w="533400" h="519429">
                  <a:moveTo>
                    <a:pt x="266700" y="0"/>
                  </a:moveTo>
                  <a:lnTo>
                    <a:pt x="256516" y="1928"/>
                  </a:lnTo>
                  <a:lnTo>
                    <a:pt x="247523" y="7715"/>
                  </a:lnTo>
                  <a:lnTo>
                    <a:pt x="3048" y="244951"/>
                  </a:lnTo>
                  <a:lnTo>
                    <a:pt x="0" y="252063"/>
                  </a:lnTo>
                  <a:lnTo>
                    <a:pt x="0" y="266922"/>
                  </a:lnTo>
                  <a:lnTo>
                    <a:pt x="3048" y="274034"/>
                  </a:lnTo>
                  <a:lnTo>
                    <a:pt x="247523" y="511143"/>
                  </a:lnTo>
                  <a:lnTo>
                    <a:pt x="256516" y="517001"/>
                  </a:lnTo>
                  <a:lnTo>
                    <a:pt x="266700" y="518953"/>
                  </a:lnTo>
                  <a:lnTo>
                    <a:pt x="276883" y="517001"/>
                  </a:lnTo>
                  <a:lnTo>
                    <a:pt x="285876" y="511143"/>
                  </a:lnTo>
                  <a:lnTo>
                    <a:pt x="314165" y="483711"/>
                  </a:lnTo>
                  <a:lnTo>
                    <a:pt x="266700" y="483711"/>
                  </a:lnTo>
                  <a:lnTo>
                    <a:pt x="35433" y="259429"/>
                  </a:lnTo>
                  <a:lnTo>
                    <a:pt x="266700" y="35147"/>
                  </a:lnTo>
                  <a:lnTo>
                    <a:pt x="314149" y="35147"/>
                  </a:lnTo>
                  <a:lnTo>
                    <a:pt x="285876" y="7715"/>
                  </a:lnTo>
                  <a:lnTo>
                    <a:pt x="276883" y="1928"/>
                  </a:lnTo>
                  <a:lnTo>
                    <a:pt x="266700" y="0"/>
                  </a:lnTo>
                  <a:close/>
                </a:path>
                <a:path w="533400" h="519429">
                  <a:moveTo>
                    <a:pt x="314149" y="35147"/>
                  </a:moveTo>
                  <a:lnTo>
                    <a:pt x="266700" y="35147"/>
                  </a:lnTo>
                  <a:lnTo>
                    <a:pt x="497966" y="259429"/>
                  </a:lnTo>
                  <a:lnTo>
                    <a:pt x="266700" y="483711"/>
                  </a:lnTo>
                  <a:lnTo>
                    <a:pt x="314165" y="483711"/>
                  </a:lnTo>
                  <a:lnTo>
                    <a:pt x="530351" y="274034"/>
                  </a:lnTo>
                  <a:lnTo>
                    <a:pt x="533273" y="266922"/>
                  </a:lnTo>
                  <a:lnTo>
                    <a:pt x="533273" y="252063"/>
                  </a:lnTo>
                  <a:lnTo>
                    <a:pt x="530351" y="244951"/>
                  </a:lnTo>
                  <a:lnTo>
                    <a:pt x="314149" y="35147"/>
                  </a:lnTo>
                  <a:close/>
                </a:path>
                <a:path w="533400" h="519429">
                  <a:moveTo>
                    <a:pt x="266700" y="50514"/>
                  </a:moveTo>
                  <a:lnTo>
                    <a:pt x="51180" y="259429"/>
                  </a:lnTo>
                  <a:lnTo>
                    <a:pt x="266700" y="468471"/>
                  </a:lnTo>
                  <a:lnTo>
                    <a:pt x="282533" y="453104"/>
                  </a:lnTo>
                  <a:lnTo>
                    <a:pt x="266700" y="453104"/>
                  </a:lnTo>
                  <a:lnTo>
                    <a:pt x="67055" y="259429"/>
                  </a:lnTo>
                  <a:lnTo>
                    <a:pt x="266700" y="65754"/>
                  </a:lnTo>
                  <a:lnTo>
                    <a:pt x="282412" y="65754"/>
                  </a:lnTo>
                  <a:lnTo>
                    <a:pt x="266700" y="50514"/>
                  </a:lnTo>
                  <a:close/>
                </a:path>
                <a:path w="533400" h="519429">
                  <a:moveTo>
                    <a:pt x="282412" y="65754"/>
                  </a:moveTo>
                  <a:lnTo>
                    <a:pt x="266700" y="65754"/>
                  </a:lnTo>
                  <a:lnTo>
                    <a:pt x="466343" y="259429"/>
                  </a:lnTo>
                  <a:lnTo>
                    <a:pt x="266700" y="453104"/>
                  </a:lnTo>
                  <a:lnTo>
                    <a:pt x="282533" y="453104"/>
                  </a:lnTo>
                  <a:lnTo>
                    <a:pt x="482091" y="259429"/>
                  </a:lnTo>
                  <a:lnTo>
                    <a:pt x="282412" y="65754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33525"/>
            <a:ext cx="10589895" cy="419354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268605" marR="74930" indent="-256540">
              <a:lnSpc>
                <a:spcPts val="2920"/>
              </a:lnSpc>
              <a:spcBef>
                <a:spcPts val="465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375285" algn="l"/>
                <a:tab pos="375920" algn="l"/>
              </a:tabLst>
            </a:pPr>
            <a:r>
              <a:rPr dirty="0"/>
              <a:t>	</a:t>
            </a:r>
            <a:r>
              <a:rPr dirty="0" sz="2700" spc="-5">
                <a:latin typeface="Lucida Sans Unicode"/>
                <a:cs typeface="Lucida Sans Unicode"/>
              </a:rPr>
              <a:t>Local area network LAN: It generally refers to computers that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are</a:t>
            </a:r>
            <a:r>
              <a:rPr dirty="0" sz="2700" spc="-40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relatively</a:t>
            </a:r>
            <a:r>
              <a:rPr dirty="0" sz="2700" spc="-5">
                <a:latin typeface="Lucida Sans Unicode"/>
                <a:cs typeface="Lucida Sans Unicode"/>
              </a:rPr>
              <a:t> close in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proximity.</a:t>
            </a:r>
            <a:endParaRPr sz="27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65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375285" algn="l"/>
                <a:tab pos="375920" algn="l"/>
              </a:tabLst>
            </a:pPr>
            <a:r>
              <a:rPr dirty="0"/>
              <a:t>	</a:t>
            </a:r>
            <a:r>
              <a:rPr dirty="0" sz="2700" spc="-5">
                <a:latin typeface="Lucida Sans Unicode"/>
                <a:cs typeface="Lucida Sans Unicode"/>
              </a:rPr>
              <a:t>The computers in the </a:t>
            </a:r>
            <a:r>
              <a:rPr dirty="0" sz="2700">
                <a:latin typeface="Lucida Sans Unicode"/>
                <a:cs typeface="Lucida Sans Unicode"/>
              </a:rPr>
              <a:t>same </a:t>
            </a:r>
            <a:r>
              <a:rPr dirty="0" sz="2700" spc="-5">
                <a:latin typeface="Lucida Sans Unicode"/>
                <a:cs typeface="Lucida Sans Unicode"/>
              </a:rPr>
              <a:t>home, can be computers in the </a:t>
            </a:r>
            <a:r>
              <a:rPr dirty="0" sz="2700">
                <a:latin typeface="Lucida Sans Unicode"/>
                <a:cs typeface="Lucida Sans Unicode"/>
              </a:rPr>
              <a:t> same </a:t>
            </a:r>
            <a:r>
              <a:rPr dirty="0" sz="2700" spc="-5">
                <a:latin typeface="Lucida Sans Unicode"/>
                <a:cs typeface="Lucida Sans Unicode"/>
              </a:rPr>
              <a:t>office, could </a:t>
            </a:r>
            <a:r>
              <a:rPr dirty="0" sz="2700">
                <a:latin typeface="Lucida Sans Unicode"/>
                <a:cs typeface="Lucida Sans Unicode"/>
              </a:rPr>
              <a:t>be </a:t>
            </a:r>
            <a:r>
              <a:rPr dirty="0" sz="2700" spc="-5">
                <a:latin typeface="Lucida Sans Unicode"/>
                <a:cs typeface="Lucida Sans Unicode"/>
              </a:rPr>
              <a:t>computers in the </a:t>
            </a:r>
            <a:r>
              <a:rPr dirty="0" sz="2700">
                <a:latin typeface="Lucida Sans Unicode"/>
                <a:cs typeface="Lucida Sans Unicode"/>
              </a:rPr>
              <a:t>same </a:t>
            </a:r>
            <a:r>
              <a:rPr dirty="0" sz="2700" spc="-5">
                <a:latin typeface="Lucida Sans Unicode"/>
                <a:cs typeface="Lucida Sans Unicode"/>
              </a:rPr>
              <a:t>building. But </a:t>
            </a:r>
            <a:r>
              <a:rPr dirty="0" sz="2700">
                <a:latin typeface="Lucida Sans Unicode"/>
                <a:cs typeface="Lucida Sans Unicode"/>
              </a:rPr>
              <a:t> when </a:t>
            </a:r>
            <a:r>
              <a:rPr dirty="0" sz="2700" spc="-5">
                <a:latin typeface="Lucida Sans Unicode"/>
                <a:cs typeface="Lucida Sans Unicode"/>
              </a:rPr>
              <a:t>you talk about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lan you're basically talking about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computers that are </a:t>
            </a:r>
            <a:r>
              <a:rPr dirty="0" sz="2700" spc="-10">
                <a:latin typeface="Lucida Sans Unicode"/>
                <a:cs typeface="Lucida Sans Unicode"/>
              </a:rPr>
              <a:t>relatively </a:t>
            </a:r>
            <a:r>
              <a:rPr dirty="0" sz="2700" spc="-5">
                <a:latin typeface="Lucida Sans Unicode"/>
                <a:cs typeface="Lucida Sans Unicode"/>
              </a:rPr>
              <a:t>close to each other that </a:t>
            </a:r>
            <a:r>
              <a:rPr dirty="0" sz="2700" spc="-10">
                <a:latin typeface="Lucida Sans Unicode"/>
                <a:cs typeface="Lucida Sans Unicode"/>
              </a:rPr>
              <a:t>are </a:t>
            </a:r>
            <a:r>
              <a:rPr dirty="0" sz="2700" spc="-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connected </a:t>
            </a:r>
            <a:r>
              <a:rPr dirty="0" sz="2700" spc="-5">
                <a:latin typeface="Lucida Sans Unicode"/>
                <a:cs typeface="Lucida Sans Unicode"/>
              </a:rPr>
              <a:t>and part of the </a:t>
            </a:r>
            <a:r>
              <a:rPr dirty="0" sz="2700">
                <a:latin typeface="Lucida Sans Unicode"/>
                <a:cs typeface="Lucida Sans Unicode"/>
              </a:rPr>
              <a:t>same </a:t>
            </a:r>
            <a:r>
              <a:rPr dirty="0" sz="2700" spc="-5">
                <a:latin typeface="Lucida Sans Unicode"/>
                <a:cs typeface="Lucida Sans Unicode"/>
              </a:rPr>
              <a:t>network they can </a:t>
            </a:r>
            <a:r>
              <a:rPr dirty="0" sz="2700">
                <a:latin typeface="Lucida Sans Unicode"/>
                <a:cs typeface="Lucida Sans Unicode"/>
              </a:rPr>
              <a:t>share 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printers they can share servers they </a:t>
            </a:r>
            <a:r>
              <a:rPr dirty="0" sz="2700" spc="-10">
                <a:latin typeface="Lucida Sans Unicode"/>
                <a:cs typeface="Lucida Sans Unicode"/>
              </a:rPr>
              <a:t>can </a:t>
            </a:r>
            <a:r>
              <a:rPr dirty="0" sz="2700">
                <a:latin typeface="Lucida Sans Unicode"/>
                <a:cs typeface="Lucida Sans Unicode"/>
              </a:rPr>
              <a:t>share </a:t>
            </a:r>
            <a:r>
              <a:rPr dirty="0" sz="2700" spc="-5">
                <a:latin typeface="Lucida Sans Unicode"/>
                <a:cs typeface="Lucida Sans Unicode"/>
              </a:rPr>
              <a:t>documents and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so </a:t>
            </a:r>
            <a:r>
              <a:rPr dirty="0" sz="2700" spc="-5">
                <a:latin typeface="Lucida Sans Unicode"/>
                <a:cs typeface="Lucida Sans Unicode"/>
              </a:rPr>
              <a:t>on between each other, </a:t>
            </a:r>
            <a:r>
              <a:rPr dirty="0" sz="2700">
                <a:latin typeface="Lucida Sans Unicode"/>
                <a:cs typeface="Lucida Sans Unicode"/>
              </a:rPr>
              <a:t>so a </a:t>
            </a:r>
            <a:r>
              <a:rPr dirty="0" sz="2700" spc="-5">
                <a:latin typeface="Lucida Sans Unicode"/>
                <a:cs typeface="Lucida Sans Unicode"/>
              </a:rPr>
              <a:t>local area network is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type of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 spc="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wherein</a:t>
            </a:r>
            <a:r>
              <a:rPr dirty="0" sz="2700" spc="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</a:t>
            </a:r>
            <a:r>
              <a:rPr dirty="0" sz="2700" spc="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computers</a:t>
            </a:r>
            <a:r>
              <a:rPr dirty="0" sz="2700" spc="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are</a:t>
            </a:r>
            <a:r>
              <a:rPr dirty="0" sz="2700" spc="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</a:t>
            </a:r>
            <a:r>
              <a:rPr dirty="0" sz="2700" spc="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relative</a:t>
            </a:r>
            <a:r>
              <a:rPr dirty="0" sz="2700" spc="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close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proximity.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5966460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6003036" cy="4480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2921"/>
            <a:ext cx="12192000" cy="50294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857" y="1762760"/>
            <a:ext cx="155130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SWITCH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010" y="4353953"/>
            <a:ext cx="2372994" cy="9495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49146"/>
            <a:ext cx="1066419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8055"/>
              <a:buFont typeface="Microsoft Sans Serif"/>
              <a:buChar char=""/>
              <a:tabLst>
                <a:tab pos="269240" algn="l"/>
              </a:tabLst>
            </a:pPr>
            <a:r>
              <a:rPr dirty="0" sz="3600">
                <a:latin typeface="Lucida Sans Unicode"/>
                <a:cs typeface="Lucida Sans Unicode"/>
              </a:rPr>
              <a:t>Switches </a:t>
            </a:r>
            <a:r>
              <a:rPr dirty="0" sz="3600" spc="-5">
                <a:latin typeface="Lucida Sans Unicode"/>
                <a:cs typeface="Lucida Sans Unicode"/>
              </a:rPr>
              <a:t>are more preferred than </a:t>
            </a:r>
            <a:r>
              <a:rPr dirty="0" sz="3600">
                <a:latin typeface="Lucida Sans Unicode"/>
                <a:cs typeface="Lucida Sans Unicode"/>
              </a:rPr>
              <a:t>Hub </a:t>
            </a:r>
            <a:r>
              <a:rPr dirty="0" sz="3600" spc="-5">
                <a:latin typeface="Lucida Sans Unicode"/>
                <a:cs typeface="Lucida Sans Unicode"/>
              </a:rPr>
              <a:t>because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they reduce any unnecessary traffic on the 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network.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85216"/>
            <a:ext cx="6972300" cy="4389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71500"/>
            <a:ext cx="4101083" cy="4480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2985"/>
            <a:ext cx="12192000" cy="50650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6231636" cy="4480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764919"/>
            <a:ext cx="12190095" cy="5093335"/>
            <a:chOff x="0" y="1764919"/>
            <a:chExt cx="12190095" cy="50933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64919"/>
              <a:ext cx="6805676" cy="28723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4518" y="1769616"/>
              <a:ext cx="5505450" cy="5088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6684" y="4988814"/>
            <a:ext cx="496506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 sz="3600">
                <a:latin typeface="Lucida Sans Unicode"/>
                <a:cs typeface="Lucida Sans Unicode"/>
              </a:rPr>
              <a:t>HUBS</a:t>
            </a:r>
            <a:r>
              <a:rPr dirty="0" sz="3600" spc="-4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AND</a:t>
            </a:r>
            <a:r>
              <a:rPr dirty="0" sz="3600" spc="-4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SWITCHES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DO </a:t>
            </a:r>
            <a:r>
              <a:rPr dirty="0" sz="3600">
                <a:latin typeface="Lucida Sans Unicode"/>
                <a:cs typeface="Lucida Sans Unicode"/>
              </a:rPr>
              <a:t>NOT READ </a:t>
            </a:r>
            <a:r>
              <a:rPr dirty="0" sz="3600" spc="-10">
                <a:latin typeface="Lucida Sans Unicode"/>
                <a:cs typeface="Lucida Sans Unicode"/>
              </a:rPr>
              <a:t>IP </a:t>
            </a:r>
            <a:r>
              <a:rPr dirty="0" sz="3600" spc="-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ADDRESSES.</a:t>
            </a:r>
            <a:endParaRPr sz="3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85216"/>
            <a:ext cx="7104888" cy="4389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92985"/>
            <a:ext cx="12191974" cy="50650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49146"/>
            <a:ext cx="10639425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8055"/>
              <a:buFont typeface="Microsoft Sans Serif"/>
              <a:buChar char=""/>
              <a:tabLst>
                <a:tab pos="269240" algn="l"/>
                <a:tab pos="2891155" algn="l"/>
              </a:tabLst>
            </a:pPr>
            <a:r>
              <a:rPr dirty="0" sz="3600" spc="-5">
                <a:latin typeface="Lucida Sans Unicode"/>
                <a:cs typeface="Lucida Sans Unicode"/>
              </a:rPr>
              <a:t>The</a:t>
            </a:r>
            <a:r>
              <a:rPr dirty="0" sz="3600" spc="-3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router	inspects the data’s IP address and 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determines if the packet </a:t>
            </a:r>
            <a:r>
              <a:rPr dirty="0" sz="3600">
                <a:latin typeface="Lucida Sans Unicode"/>
                <a:cs typeface="Lucida Sans Unicode"/>
              </a:rPr>
              <a:t>was meant </a:t>
            </a:r>
            <a:r>
              <a:rPr dirty="0" sz="3600" spc="-5">
                <a:latin typeface="Lucida Sans Unicode"/>
                <a:cs typeface="Lucida Sans Unicode"/>
              </a:rPr>
              <a:t>for it’s 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own network or </a:t>
            </a:r>
            <a:r>
              <a:rPr dirty="0" sz="3600" spc="5">
                <a:latin typeface="Lucida Sans Unicode"/>
                <a:cs typeface="Lucida Sans Unicode"/>
              </a:rPr>
              <a:t>if </a:t>
            </a:r>
            <a:r>
              <a:rPr dirty="0" sz="3600" spc="-5">
                <a:latin typeface="Lucida Sans Unicode"/>
                <a:cs typeface="Lucida Sans Unicode"/>
              </a:rPr>
              <a:t>it's meant </a:t>
            </a:r>
            <a:r>
              <a:rPr dirty="0" sz="3600">
                <a:latin typeface="Lucida Sans Unicode"/>
                <a:cs typeface="Lucida Sans Unicode"/>
              </a:rPr>
              <a:t>for </a:t>
            </a:r>
            <a:r>
              <a:rPr dirty="0" sz="3600" spc="-5">
                <a:latin typeface="Lucida Sans Unicode"/>
                <a:cs typeface="Lucida Sans Unicode"/>
              </a:rPr>
              <a:t>another 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network. If the router determines </a:t>
            </a:r>
            <a:r>
              <a:rPr dirty="0" sz="3600" spc="-10">
                <a:latin typeface="Lucida Sans Unicode"/>
                <a:cs typeface="Lucida Sans Unicode"/>
              </a:rPr>
              <a:t>that </a:t>
            </a:r>
            <a:r>
              <a:rPr dirty="0" sz="3600" spc="-5">
                <a:latin typeface="Lucida Sans Unicode"/>
                <a:cs typeface="Lucida Sans Unicode"/>
              </a:rPr>
              <a:t>the data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packet is </a:t>
            </a:r>
            <a:r>
              <a:rPr dirty="0" sz="3600">
                <a:latin typeface="Lucida Sans Unicode"/>
                <a:cs typeface="Lucida Sans Unicode"/>
              </a:rPr>
              <a:t>meant for </a:t>
            </a:r>
            <a:r>
              <a:rPr dirty="0" sz="3600" spc="-5">
                <a:latin typeface="Lucida Sans Unicode"/>
                <a:cs typeface="Lucida Sans Unicode"/>
              </a:rPr>
              <a:t>its own </a:t>
            </a:r>
            <a:r>
              <a:rPr dirty="0" sz="3600">
                <a:latin typeface="Lucida Sans Unicode"/>
                <a:cs typeface="Lucida Sans Unicode"/>
              </a:rPr>
              <a:t>network </a:t>
            </a:r>
            <a:r>
              <a:rPr dirty="0" sz="3600" spc="-5">
                <a:latin typeface="Lucida Sans Unicode"/>
                <a:cs typeface="Lucida Sans Unicode"/>
              </a:rPr>
              <a:t>it receives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it</a:t>
            </a:r>
            <a:r>
              <a:rPr dirty="0" sz="3600" spc="-10">
                <a:latin typeface="Lucida Sans Unicode"/>
                <a:cs typeface="Lucida Sans Unicode"/>
              </a:rPr>
              <a:t> but</a:t>
            </a:r>
            <a:r>
              <a:rPr dirty="0" sz="3600" spc="-5">
                <a:latin typeface="Lucida Sans Unicode"/>
                <a:cs typeface="Lucida Sans Unicode"/>
              </a:rPr>
              <a:t> if it's</a:t>
            </a:r>
            <a:r>
              <a:rPr dirty="0" sz="3600" spc="-1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not meant for </a:t>
            </a:r>
            <a:r>
              <a:rPr dirty="0" sz="3600" spc="-5">
                <a:latin typeface="Lucida Sans Unicode"/>
                <a:cs typeface="Lucida Sans Unicode"/>
              </a:rPr>
              <a:t>its </a:t>
            </a:r>
            <a:r>
              <a:rPr dirty="0" sz="3600" spc="-10">
                <a:latin typeface="Lucida Sans Unicode"/>
                <a:cs typeface="Lucida Sans Unicode"/>
              </a:rPr>
              <a:t>own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network</a:t>
            </a:r>
            <a:r>
              <a:rPr dirty="0" sz="3600" spc="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it </a:t>
            </a:r>
            <a:r>
              <a:rPr dirty="0" sz="3600">
                <a:latin typeface="Lucida Sans Unicode"/>
                <a:cs typeface="Lucida Sans Unicode"/>
              </a:rPr>
              <a:t> sends</a:t>
            </a:r>
            <a:r>
              <a:rPr dirty="0" sz="3600" spc="-5">
                <a:latin typeface="Lucida Sans Unicode"/>
                <a:cs typeface="Lucida Sans Unicode"/>
              </a:rPr>
              <a:t> it</a:t>
            </a:r>
            <a:r>
              <a:rPr dirty="0" sz="3600" spc="-2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off</a:t>
            </a:r>
            <a:r>
              <a:rPr dirty="0" sz="3600" spc="-1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to another</a:t>
            </a:r>
            <a:r>
              <a:rPr dirty="0" sz="3600" spc="1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network,</a:t>
            </a:r>
            <a:r>
              <a:rPr dirty="0" sz="3600" spc="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so a</a:t>
            </a:r>
            <a:r>
              <a:rPr dirty="0" sz="3600" spc="-5">
                <a:latin typeface="Lucida Sans Unicode"/>
                <a:cs typeface="Lucida Sans Unicode"/>
              </a:rPr>
              <a:t> </a:t>
            </a:r>
            <a:r>
              <a:rPr dirty="0" sz="3600" spc="-10">
                <a:latin typeface="Lucida Sans Unicode"/>
                <a:cs typeface="Lucida Sans Unicode"/>
              </a:rPr>
              <a:t>router</a:t>
            </a:r>
            <a:r>
              <a:rPr dirty="0" sz="3600" spc="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is </a:t>
            </a:r>
            <a:r>
              <a:rPr dirty="0" sz="3600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essentially</a:t>
            </a:r>
            <a:r>
              <a:rPr dirty="0" sz="3600" spc="-3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the</a:t>
            </a:r>
            <a:r>
              <a:rPr dirty="0" sz="3600" spc="-15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gateway</a:t>
            </a:r>
            <a:r>
              <a:rPr dirty="0" sz="3600" spc="-15">
                <a:latin typeface="Lucida Sans Unicode"/>
                <a:cs typeface="Lucida Sans Unicode"/>
              </a:rPr>
              <a:t> </a:t>
            </a:r>
            <a:r>
              <a:rPr dirty="0" sz="3600" spc="-5">
                <a:latin typeface="Lucida Sans Unicode"/>
                <a:cs typeface="Lucida Sans Unicode"/>
              </a:rPr>
              <a:t>of</a:t>
            </a:r>
            <a:r>
              <a:rPr dirty="0" sz="3600" spc="-10">
                <a:latin typeface="Lucida Sans Unicode"/>
                <a:cs typeface="Lucida Sans Unicode"/>
              </a:rPr>
              <a:t> </a:t>
            </a:r>
            <a:r>
              <a:rPr dirty="0" sz="3600">
                <a:latin typeface="Lucida Sans Unicode"/>
                <a:cs typeface="Lucida Sans Unicode"/>
              </a:rPr>
              <a:t>a</a:t>
            </a:r>
            <a:r>
              <a:rPr dirty="0" sz="3600" spc="-5">
                <a:latin typeface="Lucida Sans Unicode"/>
                <a:cs typeface="Lucida Sans Unicode"/>
              </a:rPr>
              <a:t> network.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989320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04058"/>
            <a:ext cx="9305290" cy="164274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509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 spc="-5">
                <a:latin typeface="Lucida Sans Unicode"/>
                <a:cs typeface="Lucida Sans Unicode"/>
              </a:rPr>
              <a:t>There</a:t>
            </a:r>
            <a:r>
              <a:rPr dirty="0" sz="3200" spc="-1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are</a:t>
            </a:r>
            <a:r>
              <a:rPr dirty="0" sz="3200">
                <a:latin typeface="Lucida Sans Unicode"/>
                <a:cs typeface="Lucida Sans Unicode"/>
              </a:rPr>
              <a:t> two</a:t>
            </a:r>
            <a:r>
              <a:rPr dirty="0" sz="3200" spc="-1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types</a:t>
            </a:r>
            <a:r>
              <a:rPr dirty="0" sz="3200" spc="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of</a:t>
            </a:r>
            <a:r>
              <a:rPr dirty="0" sz="3200" spc="-1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Network</a:t>
            </a:r>
            <a:r>
              <a:rPr dirty="0" sz="3200" spc="-20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architectures:</a:t>
            </a:r>
            <a:endParaRPr sz="3200">
              <a:latin typeface="Lucida Sans Unicode"/>
              <a:cs typeface="Lucida Sans Unicode"/>
            </a:endParaRPr>
          </a:p>
          <a:p>
            <a:pPr marL="268605" indent="-256540">
              <a:lnSpc>
                <a:spcPct val="100000"/>
              </a:lnSpc>
              <a:spcBef>
                <a:spcPts val="405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>
                <a:latin typeface="Lucida Sans Unicode"/>
                <a:cs typeface="Lucida Sans Unicode"/>
              </a:rPr>
              <a:t>Client/Server</a:t>
            </a:r>
            <a:r>
              <a:rPr dirty="0" sz="3200" spc="-6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Architecture</a:t>
            </a:r>
            <a:endParaRPr sz="3200">
              <a:latin typeface="Lucida Sans Unicode"/>
              <a:cs typeface="Lucida Sans Unicode"/>
            </a:endParaRPr>
          </a:p>
          <a:p>
            <a:pPr marL="268605" indent="-256540">
              <a:lnSpc>
                <a:spcPct val="100000"/>
              </a:lnSpc>
              <a:spcBef>
                <a:spcPts val="395"/>
              </a:spcBef>
              <a:buClr>
                <a:srgbClr val="2CA1BE"/>
              </a:buClr>
              <a:buSzPct val="67187"/>
              <a:buFont typeface="Microsoft Sans Serif"/>
              <a:buChar char=""/>
              <a:tabLst>
                <a:tab pos="269240" algn="l"/>
              </a:tabLst>
            </a:pPr>
            <a:r>
              <a:rPr dirty="0" sz="3200">
                <a:latin typeface="Lucida Sans Unicode"/>
                <a:cs typeface="Lucida Sans Unicode"/>
              </a:rPr>
              <a:t>Peer</a:t>
            </a:r>
            <a:r>
              <a:rPr dirty="0" sz="3200" spc="-20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to</a:t>
            </a:r>
            <a:r>
              <a:rPr dirty="0" sz="3200" spc="-3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peer </a:t>
            </a:r>
            <a:r>
              <a:rPr dirty="0" sz="3200">
                <a:latin typeface="Lucida Sans Unicode"/>
                <a:cs typeface="Lucida Sans Unicode"/>
              </a:rPr>
              <a:t>Architecture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571500"/>
            <a:ext cx="5522976" cy="4480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5966460" cy="5486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5527" y="1792934"/>
            <a:ext cx="9705975" cy="50650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59" y="256031"/>
            <a:ext cx="9057132" cy="10789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99919"/>
            <a:ext cx="12192000" cy="495807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9650" y="2815463"/>
            <a:ext cx="2305050" cy="17335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516" y="256031"/>
            <a:ext cx="8869680" cy="1175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64005"/>
            <a:ext cx="10693400" cy="434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  <a:tab pos="353060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WIDE AREA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WAN: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WAN is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two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or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more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LANs 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connected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together,</a:t>
            </a:r>
            <a:r>
              <a:rPr dirty="0" sz="2800" spc="4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generally</a:t>
            </a:r>
            <a:r>
              <a:rPr dirty="0" sz="2800" spc="5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across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wide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geographical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area.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For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example,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company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may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have its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corporate </a:t>
            </a:r>
            <a:r>
              <a:rPr dirty="0" sz="2800" spc="-5">
                <a:latin typeface="Lucida Sans Unicode"/>
                <a:cs typeface="Lucida Sans Unicode"/>
              </a:rPr>
              <a:t> headquarters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and	manufacturing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plant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in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one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city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and </a:t>
            </a:r>
            <a:r>
              <a:rPr dirty="0" sz="2800" spc="-10">
                <a:latin typeface="Lucida Sans Unicode"/>
                <a:cs typeface="Lucida Sans Unicode"/>
              </a:rPr>
              <a:t>its </a:t>
            </a:r>
            <a:r>
              <a:rPr dirty="0" sz="2800" spc="-5">
                <a:latin typeface="Lucida Sans Unicode"/>
                <a:cs typeface="Lucida Sans Unicode"/>
              </a:rPr>
              <a:t> marketing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office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another.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It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will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be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matter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of </a:t>
            </a:r>
            <a:r>
              <a:rPr dirty="0" sz="2800" spc="-10">
                <a:latin typeface="Lucida Sans Unicode"/>
                <a:cs typeface="Lucida Sans Unicode"/>
              </a:rPr>
              <a:t>necessity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to 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connect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these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individual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locations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so </a:t>
            </a:r>
            <a:r>
              <a:rPr dirty="0" sz="2800">
                <a:latin typeface="Lucida Sans Unicode"/>
                <a:cs typeface="Lucida Sans Unicode"/>
              </a:rPr>
              <a:t>as</a:t>
            </a:r>
            <a:r>
              <a:rPr dirty="0" sz="2800" spc="-5">
                <a:latin typeface="Lucida Sans Unicode"/>
                <a:cs typeface="Lucida Sans Unicode"/>
              </a:rPr>
              <a:t> to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share, exchange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and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manage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data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or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communication.</a:t>
            </a:r>
            <a:r>
              <a:rPr dirty="0" sz="2800" spc="5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achieve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this,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organization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needs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interconnect</a:t>
            </a:r>
            <a:r>
              <a:rPr dirty="0" sz="2800" spc="6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</a:t>
            </a:r>
            <a:r>
              <a:rPr dirty="0" sz="2800" spc="5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LANs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at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the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different </a:t>
            </a:r>
            <a:r>
              <a:rPr dirty="0" sz="2800" spc="-87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locations.</a:t>
            </a:r>
            <a:endParaRPr sz="2800">
              <a:latin typeface="Lucida Sans Unicode"/>
              <a:cs typeface="Lucida Sans Unicode"/>
            </a:endParaRPr>
          </a:p>
          <a:p>
            <a:pPr marL="268605" indent="-256540">
              <a:lnSpc>
                <a:spcPct val="100000"/>
              </a:lnSpc>
              <a:spcBef>
                <a:spcPts val="409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10">
                <a:latin typeface="Lucida Sans Unicode"/>
                <a:cs typeface="Lucida Sans Unicode"/>
              </a:rPr>
              <a:t>Internet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is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 WAN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(City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City,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Country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to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Country).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6135624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6135624" cy="5486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918" y="1910714"/>
            <a:ext cx="9784080" cy="4947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64005"/>
            <a:ext cx="10612755" cy="2586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SzPct val="67857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CAMPUS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AREA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CAN: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CAN </a:t>
            </a:r>
            <a:r>
              <a:rPr dirty="0" sz="2800" spc="-10">
                <a:latin typeface="Lucida Sans Unicode"/>
                <a:cs typeface="Lucida Sans Unicode"/>
              </a:rPr>
              <a:t>follows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the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same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principal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as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local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area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network,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only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on a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larger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and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more </a:t>
            </a:r>
            <a:r>
              <a:rPr dirty="0" sz="2800" spc="-87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diversified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scale.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With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CAN,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different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campus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offices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and </a:t>
            </a:r>
            <a:r>
              <a:rPr dirty="0" sz="2800" spc="-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organizations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can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be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linked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together.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An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interconnection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of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local-area</a:t>
            </a:r>
            <a:r>
              <a:rPr dirty="0" sz="2800" spc="5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networks</a:t>
            </a:r>
            <a:r>
              <a:rPr dirty="0" sz="2800" spc="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within</a:t>
            </a:r>
            <a:r>
              <a:rPr dirty="0" sz="2800" spc="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limited</a:t>
            </a:r>
            <a:r>
              <a:rPr dirty="0" sz="2800" spc="4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geographical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space, 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such</a:t>
            </a:r>
            <a:r>
              <a:rPr dirty="0" sz="2800" spc="-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as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school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campus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or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a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military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base.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5824728" cy="5486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5820" y="4041101"/>
            <a:ext cx="5191379" cy="2669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8467" y="3225126"/>
            <a:ext cx="7772400" cy="3485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1465529"/>
            <a:ext cx="10657205" cy="1261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9240" algn="l"/>
              </a:tabLst>
            </a:pPr>
            <a:r>
              <a:rPr dirty="0" sz="2700" spc="-5">
                <a:latin typeface="Lucida Sans Unicode"/>
                <a:cs typeface="Lucida Sans Unicode"/>
              </a:rPr>
              <a:t>METROPOLITAN AREA NETWORK MAN: Interconnects networks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within</a:t>
            </a:r>
            <a:r>
              <a:rPr dirty="0" sz="2700" spc="-5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city.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For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example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different</a:t>
            </a:r>
            <a:r>
              <a:rPr dirty="0" sz="2700" spc="-5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branches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of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banks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that </a:t>
            </a:r>
            <a:r>
              <a:rPr dirty="0" sz="2700" spc="-84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communicate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with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each other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situated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 </a:t>
            </a:r>
            <a:r>
              <a:rPr dirty="0" sz="2700">
                <a:latin typeface="Lucida Sans Unicode"/>
                <a:cs typeface="Lucida Sans Unicode"/>
              </a:rPr>
              <a:t>same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city.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227" y="566927"/>
            <a:ext cx="6012180" cy="5486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1465529"/>
            <a:ext cx="10648315" cy="419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</a:tabLst>
            </a:pPr>
            <a:r>
              <a:rPr dirty="0" sz="2700">
                <a:latin typeface="Lucida Sans Unicode"/>
                <a:cs typeface="Lucida Sans Unicode"/>
              </a:rPr>
              <a:t>HOME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AREA NETWORK</a:t>
            </a:r>
            <a:r>
              <a:rPr dirty="0" sz="2700" spc="1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HAN: </a:t>
            </a:r>
            <a:r>
              <a:rPr dirty="0" sz="2700">
                <a:latin typeface="Lucida Sans Unicode"/>
                <a:cs typeface="Lucida Sans Unicode"/>
              </a:rPr>
              <a:t>HAN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is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contained</a:t>
            </a:r>
            <a:endParaRPr sz="2700">
              <a:latin typeface="Lucida Sans Unicode"/>
              <a:cs typeface="Lucida Sans Unicode"/>
            </a:endParaRPr>
          </a:p>
          <a:p>
            <a:pPr marL="268605" marR="5080">
              <a:lnSpc>
                <a:spcPct val="100000"/>
              </a:lnSpc>
              <a:spcBef>
                <a:spcPts val="5"/>
              </a:spcBef>
            </a:pPr>
            <a:r>
              <a:rPr dirty="0" sz="2700">
                <a:latin typeface="Lucida Sans Unicode"/>
                <a:cs typeface="Lucida Sans Unicode"/>
              </a:rPr>
              <a:t>within a user’s home </a:t>
            </a:r>
            <a:r>
              <a:rPr dirty="0" sz="2700" spc="-5">
                <a:latin typeface="Lucida Sans Unicode"/>
                <a:cs typeface="Lucida Sans Unicode"/>
              </a:rPr>
              <a:t>that connects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person’s digital devices, </a:t>
            </a:r>
            <a:r>
              <a:rPr dirty="0" sz="2700">
                <a:latin typeface="Lucida Sans Unicode"/>
                <a:cs typeface="Lucida Sans Unicode"/>
              </a:rPr>
              <a:t> from multiple </a:t>
            </a:r>
            <a:r>
              <a:rPr dirty="0" sz="2700" spc="-5">
                <a:latin typeface="Lucida Sans Unicode"/>
                <a:cs typeface="Lucida Sans Unicode"/>
              </a:rPr>
              <a:t>computers and their peripheral devices, </a:t>
            </a:r>
            <a:r>
              <a:rPr dirty="0" sz="2700">
                <a:latin typeface="Lucida Sans Unicode"/>
                <a:cs typeface="Lucida Sans Unicode"/>
              </a:rPr>
              <a:t>such </a:t>
            </a:r>
            <a:r>
              <a:rPr dirty="0" sz="2700" spc="-5">
                <a:latin typeface="Lucida Sans Unicode"/>
                <a:cs typeface="Lucida Sans Unicode"/>
              </a:rPr>
              <a:t>as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printers, to telephones, </a:t>
            </a:r>
            <a:r>
              <a:rPr dirty="0" sz="2700">
                <a:latin typeface="Lucida Sans Unicode"/>
                <a:cs typeface="Lucida Sans Unicode"/>
              </a:rPr>
              <a:t>VCRs, </a:t>
            </a:r>
            <a:r>
              <a:rPr dirty="0" sz="2700" spc="-5">
                <a:latin typeface="Lucida Sans Unicode"/>
                <a:cs typeface="Lucida Sans Unicode"/>
              </a:rPr>
              <a:t>DVDs, televisions, video </a:t>
            </a:r>
            <a:r>
              <a:rPr dirty="0" sz="2700" spc="-10">
                <a:latin typeface="Lucida Sans Unicode"/>
                <a:cs typeface="Lucida Sans Unicode"/>
              </a:rPr>
              <a:t>games,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home security systems, “smart” </a:t>
            </a:r>
            <a:r>
              <a:rPr dirty="0" sz="2700" spc="-5">
                <a:latin typeface="Lucida Sans Unicode"/>
                <a:cs typeface="Lucida Sans Unicode"/>
              </a:rPr>
              <a:t>appliances, </a:t>
            </a:r>
            <a:r>
              <a:rPr dirty="0" sz="2700">
                <a:latin typeface="Lucida Sans Unicode"/>
                <a:cs typeface="Lucida Sans Unicode"/>
              </a:rPr>
              <a:t>fax machines, </a:t>
            </a:r>
            <a:r>
              <a:rPr dirty="0" sz="2700" spc="-5">
                <a:latin typeface="Lucida Sans Unicode"/>
                <a:cs typeface="Lucida Sans Unicode"/>
              </a:rPr>
              <a:t>and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other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digital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devices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that are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wired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into the network.</a:t>
            </a:r>
            <a:endParaRPr sz="2700">
              <a:latin typeface="Lucida Sans Unicode"/>
              <a:cs typeface="Lucida Sans Unicode"/>
            </a:endParaRPr>
          </a:p>
          <a:p>
            <a:pPr marL="268605" marR="30480" indent="-25654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SzPct val="66666"/>
              <a:buFont typeface="Microsoft Sans Serif"/>
              <a:buChar char=""/>
              <a:tabLst>
                <a:tab pos="268605" algn="l"/>
                <a:tab pos="269240" algn="l"/>
                <a:tab pos="8738235" algn="l"/>
              </a:tabLst>
            </a:pP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home</a:t>
            </a:r>
            <a:r>
              <a:rPr dirty="0" sz="2700" spc="-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or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home area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network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(HAN)</a:t>
            </a:r>
            <a:r>
              <a:rPr dirty="0" sz="2700" spc="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is </a:t>
            </a:r>
            <a:r>
              <a:rPr dirty="0" sz="2700">
                <a:latin typeface="Lucida Sans Unicode"/>
                <a:cs typeface="Lucida Sans Unicode"/>
              </a:rPr>
              <a:t>a	</a:t>
            </a:r>
            <a:r>
              <a:rPr dirty="0" sz="2700" spc="-5">
                <a:latin typeface="Lucida Sans Unicode"/>
                <a:cs typeface="Lucida Sans Unicode"/>
              </a:rPr>
              <a:t>type of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local area network </a:t>
            </a:r>
            <a:r>
              <a:rPr dirty="0" sz="2700">
                <a:latin typeface="Lucida Sans Unicode"/>
                <a:cs typeface="Lucida Sans Unicode"/>
              </a:rPr>
              <a:t>with </a:t>
            </a:r>
            <a:r>
              <a:rPr dirty="0" sz="2700" spc="-5">
                <a:latin typeface="Lucida Sans Unicode"/>
                <a:cs typeface="Lucida Sans Unicode"/>
              </a:rPr>
              <a:t>the purpose to facilitate </a:t>
            </a:r>
            <a:r>
              <a:rPr dirty="0" sz="27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communication among digital </a:t>
            </a:r>
            <a:r>
              <a:rPr dirty="0" sz="2700" spc="-10">
                <a:latin typeface="Lucida Sans Unicode"/>
                <a:cs typeface="Lucida Sans Unicode"/>
              </a:rPr>
              <a:t>devices </a:t>
            </a:r>
            <a:r>
              <a:rPr dirty="0" sz="2700" spc="-5">
                <a:latin typeface="Lucida Sans Unicode"/>
                <a:cs typeface="Lucida Sans Unicode"/>
              </a:rPr>
              <a:t>present inside or </a:t>
            </a:r>
            <a:r>
              <a:rPr dirty="0" sz="2700" spc="-10">
                <a:latin typeface="Lucida Sans Unicode"/>
                <a:cs typeface="Lucida Sans Unicode"/>
              </a:rPr>
              <a:t>within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close</a:t>
            </a:r>
            <a:r>
              <a:rPr dirty="0" sz="2700" spc="-1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vicinity of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Home.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566927"/>
            <a:ext cx="5879592" cy="5486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9150" y="4321300"/>
            <a:ext cx="3752849" cy="2536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Reema Khan</dc:creator>
  <dc:title>CSC-110  Computing FUNDAMENTALS NETWORK TOPOLOGIES</dc:title>
  <dcterms:created xsi:type="dcterms:W3CDTF">2023-02-14T06:55:26Z</dcterms:created>
  <dcterms:modified xsi:type="dcterms:W3CDTF">2023-02-14T06:55:26Z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2023-02-14T00:00:00Z</vt:filetime>
  </property>
</Properties>
</file>